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30"/>
  </p:notesMasterIdLst>
  <p:sldIdLst>
    <p:sldId id="256" r:id="rId2"/>
    <p:sldId id="258" r:id="rId3"/>
    <p:sldId id="259" r:id="rId4"/>
    <p:sldId id="298" r:id="rId5"/>
    <p:sldId id="260" r:id="rId6"/>
    <p:sldId id="261" r:id="rId7"/>
    <p:sldId id="300" r:id="rId8"/>
    <p:sldId id="271" r:id="rId9"/>
    <p:sldId id="262" r:id="rId10"/>
    <p:sldId id="263" r:id="rId11"/>
    <p:sldId id="293" r:id="rId12"/>
    <p:sldId id="296" r:id="rId13"/>
    <p:sldId id="264" r:id="rId14"/>
    <p:sldId id="274" r:id="rId15"/>
    <p:sldId id="276" r:id="rId16"/>
    <p:sldId id="277" r:id="rId17"/>
    <p:sldId id="297" r:id="rId18"/>
    <p:sldId id="301" r:id="rId19"/>
    <p:sldId id="290" r:id="rId20"/>
    <p:sldId id="284" r:id="rId21"/>
    <p:sldId id="285" r:id="rId22"/>
    <p:sldId id="286" r:id="rId23"/>
    <p:sldId id="292" r:id="rId24"/>
    <p:sldId id="288" r:id="rId25"/>
    <p:sldId id="291" r:id="rId26"/>
    <p:sldId id="287" r:id="rId27"/>
    <p:sldId id="269" r:id="rId28"/>
    <p:sldId id="295"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presentação Inicial - 5 min" id="{9C84C14A-AA51-4083-9FFC-BED0633E2D1E}">
          <p14:sldIdLst>
            <p14:sldId id="256"/>
            <p14:sldId id="258"/>
            <p14:sldId id="259"/>
            <p14:sldId id="298"/>
          </p14:sldIdLst>
        </p14:section>
        <p14:section name="Básico de OOP - 10 min" id="{B48E96C0-A0AD-4850-85ED-A38F51F16175}">
          <p14:sldIdLst>
            <p14:sldId id="260"/>
            <p14:sldId id="261"/>
            <p14:sldId id="300"/>
            <p14:sldId id="271"/>
            <p14:sldId id="262"/>
            <p14:sldId id="263"/>
            <p14:sldId id="293"/>
            <p14:sldId id="296"/>
            <p14:sldId id="264"/>
            <p14:sldId id="274"/>
            <p14:sldId id="276"/>
            <p14:sldId id="277"/>
            <p14:sldId id="297"/>
            <p14:sldId id="301"/>
          </p14:sldIdLst>
        </p14:section>
        <p14:section name="Ideias de Projetos - 10 min" id="{676ECAE8-83FC-4E73-BCBF-6AC64161BEC9}">
          <p14:sldIdLst>
            <p14:sldId id="290"/>
            <p14:sldId id="284"/>
            <p14:sldId id="285"/>
            <p14:sldId id="286"/>
          </p14:sldIdLst>
        </p14:section>
        <p14:section name="Finalização - 5 min" id="{8A9B71EB-A54D-42B2-9AF3-03337DA28B6B}">
          <p14:sldIdLst>
            <p14:sldId id="292"/>
            <p14:sldId id="288"/>
            <p14:sldId id="291"/>
            <p14:sldId id="287"/>
            <p14:sldId id="269"/>
            <p14:sldId id="2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6" autoAdjust="0"/>
    <p:restoredTop sz="83079" autoAdjust="0"/>
  </p:normalViewPr>
  <p:slideViewPr>
    <p:cSldViewPr snapToGrid="0">
      <p:cViewPr varScale="1">
        <p:scale>
          <a:sx n="95" d="100"/>
          <a:sy n="95" d="100"/>
        </p:scale>
        <p:origin x="10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jpeg>
</file>

<file path=ppt/media/image41.png>
</file>

<file path=ppt/media/image42.pn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773C42-C958-4272-9FB9-B1FFC393AE8D}" type="datetimeFigureOut">
              <a:rPr lang="pt-BR" smtClean="0"/>
              <a:t>08/12/2020</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46127-1B5F-4E73-939E-FB52C800A6AC}" type="slidenum">
              <a:rPr lang="pt-BR" smtClean="0"/>
              <a:t>‹nº›</a:t>
            </a:fld>
            <a:endParaRPr lang="pt-BR"/>
          </a:p>
        </p:txBody>
      </p:sp>
    </p:spTree>
    <p:extLst>
      <p:ext uri="{BB962C8B-B14F-4D97-AF65-F5344CB8AC3E}">
        <p14:creationId xmlns:p14="http://schemas.microsoft.com/office/powerpoint/2010/main" val="1764533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Ensinei todos os cursos de LabVIEW na NI. Sou CLA desde 2015. Dou suporte a aplicações grandes.</a:t>
            </a:r>
          </a:p>
          <a:p>
            <a:endParaRPr lang="pt-BR" dirty="0"/>
          </a:p>
          <a:p>
            <a:r>
              <a:rPr lang="pt-BR" dirty="0"/>
              <a:t>Trabalho muito ao lado de vendas e ultimamente tenho dado suporte interno a outros Engenheiros da NI.</a:t>
            </a:r>
          </a:p>
          <a:p>
            <a:endParaRPr lang="pt-BR" dirty="0"/>
          </a:p>
          <a:p>
            <a:r>
              <a:rPr lang="pt-BR" dirty="0"/>
              <a:t>Gosto de criar projetos em LabVIEW e postá-los em minha página do </a:t>
            </a:r>
            <a:r>
              <a:rPr lang="pt-BR" dirty="0" err="1"/>
              <a:t>Github</a:t>
            </a:r>
            <a:r>
              <a:rPr lang="pt-BR" dirty="0"/>
              <a:t>, para que as outras pessoas possam usar como referência.</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a:t>
            </a:fld>
            <a:endParaRPr lang="pt-BR"/>
          </a:p>
        </p:txBody>
      </p:sp>
    </p:spTree>
    <p:extLst>
      <p:ext uri="{BB962C8B-B14F-4D97-AF65-F5344CB8AC3E}">
        <p14:creationId xmlns:p14="http://schemas.microsoft.com/office/powerpoint/2010/main" val="1011192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Dependência é uma relação mais simples entre classes. Basicamente quando uma classe instancia outra ou usa uma classe para conseguir realizar alguma tarefa dentro de um dos seus métodos, caracteriza-se dependência. Se você modificar algo na classe que é chamada, a classe chamadora vai quebrar!</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13</a:t>
            </a:fld>
            <a:endParaRPr lang="pt-BR"/>
          </a:p>
        </p:txBody>
      </p:sp>
    </p:spTree>
    <p:extLst>
      <p:ext uri="{BB962C8B-B14F-4D97-AF65-F5344CB8AC3E}">
        <p14:creationId xmlns:p14="http://schemas.microsoft.com/office/powerpoint/2010/main" val="12388015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As associações são tipos de dependências, porém nelas um objeto sempre terá acesso a um outro objeto durante seu ciclo de vida (por exemplo, um objeto estará presente como um campo/atributo de outro).</a:t>
            </a:r>
          </a:p>
          <a:p>
            <a:endParaRPr lang="pt-BR" dirty="0"/>
          </a:p>
          <a:p>
            <a:r>
              <a:rPr lang="pt-BR" dirty="0"/>
              <a:t>Agregação é um tipo específico de associação onde um objeto está contido em outro . Neste caso, se o objeto </a:t>
            </a:r>
            <a:r>
              <a:rPr lang="pt-BR" dirty="0" err="1"/>
              <a:t>contenedor</a:t>
            </a:r>
            <a:r>
              <a:rPr lang="pt-BR" dirty="0"/>
              <a:t> deixar de existir, o objeto contido ainda poderá ser usado por outras classes.</a:t>
            </a:r>
          </a:p>
          <a:p>
            <a:endParaRPr lang="pt-BR" dirty="0"/>
          </a:p>
          <a:p>
            <a:r>
              <a:rPr lang="pt-BR" dirty="0"/>
              <a:t>Já na composição, que é um tipo mais especifico de agregação, se a classe contenedora deixar de existir, as classes contidas não terão mais valor ao longo do código, ou seja, a classe contenedora determina o ciclo de vida dos objetos contidos.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14</a:t>
            </a:fld>
            <a:endParaRPr lang="pt-BR"/>
          </a:p>
        </p:txBody>
      </p:sp>
    </p:spTree>
    <p:extLst>
      <p:ext uri="{BB962C8B-B14F-4D97-AF65-F5344CB8AC3E}">
        <p14:creationId xmlns:p14="http://schemas.microsoft.com/office/powerpoint/2010/main" val="35318994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Relação entre classes que determina uma relação de hierarquia entre elas, onde uma </a:t>
            </a:r>
            <a:r>
              <a:rPr lang="pt-BR" dirty="0" err="1"/>
              <a:t>sub-classe</a:t>
            </a:r>
            <a:r>
              <a:rPr lang="pt-BR" dirty="0"/>
              <a:t> pode herdar características e comportamentos de uma </a:t>
            </a:r>
            <a:r>
              <a:rPr lang="pt-BR" dirty="0" err="1"/>
              <a:t>super-classe</a:t>
            </a:r>
            <a:r>
              <a:rPr lang="pt-BR" dirty="0"/>
              <a:t>. É uma relação de “é um(a)”.</a:t>
            </a:r>
          </a:p>
          <a:p>
            <a:endParaRPr lang="pt-BR" dirty="0"/>
          </a:p>
          <a:p>
            <a:r>
              <a:rPr lang="pt-BR" dirty="0"/>
              <a:t>Todas as classes do LabVIEW descendem de uma classe ancestral chamada LabVIEW </a:t>
            </a:r>
            <a:r>
              <a:rPr lang="pt-BR" dirty="0" err="1"/>
              <a:t>Object</a:t>
            </a:r>
            <a:r>
              <a:rPr lang="pt-BR" dirty="0"/>
              <a:t>.</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15</a:t>
            </a:fld>
            <a:endParaRPr lang="pt-BR"/>
          </a:p>
        </p:txBody>
      </p:sp>
    </p:spTree>
    <p:extLst>
      <p:ext uri="{BB962C8B-B14F-4D97-AF65-F5344CB8AC3E}">
        <p14:creationId xmlns:p14="http://schemas.microsoft.com/office/powerpoint/2010/main" val="24602735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Uma interface define um contrato, no qual classes que a implementam são obrigadas a estar de acordo com este contrato, ou seja, devem implementar as operações/métodos definidos pela interface. Uma classe pode herdar de apenas uma classe, mas pode implementar 0 ou mais interfaces.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16</a:t>
            </a:fld>
            <a:endParaRPr lang="pt-BR"/>
          </a:p>
        </p:txBody>
      </p:sp>
    </p:spTree>
    <p:extLst>
      <p:ext uri="{BB962C8B-B14F-4D97-AF65-F5344CB8AC3E}">
        <p14:creationId xmlns:p14="http://schemas.microsoft.com/office/powerpoint/2010/main" val="1056797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err="1"/>
              <a:t>Demosntração</a:t>
            </a:r>
            <a:r>
              <a:rPr lang="pt-BR" b="1" dirty="0"/>
              <a:t> 3. </a:t>
            </a:r>
            <a:r>
              <a:rPr lang="pt-BR" b="1" dirty="0" err="1"/>
              <a:t>Relations</a:t>
            </a:r>
            <a:r>
              <a:rPr lang="pt-BR" b="1" dirty="0"/>
              <a:t> </a:t>
            </a:r>
            <a:r>
              <a:rPr lang="pt-BR" b="1" dirty="0" err="1"/>
              <a:t>between</a:t>
            </a:r>
            <a:r>
              <a:rPr lang="pt-BR" b="1" dirty="0"/>
              <a:t> Classes – Revisar os Projetos </a:t>
            </a:r>
            <a:r>
              <a:rPr lang="pt-BR" b="1" dirty="0" err="1"/>
              <a:t>Inheritance</a:t>
            </a:r>
            <a:r>
              <a:rPr lang="pt-BR" b="1" dirty="0"/>
              <a:t> e HAL </a:t>
            </a:r>
            <a:r>
              <a:rPr lang="pt-BR" b="1" dirty="0" err="1"/>
              <a:t>with</a:t>
            </a:r>
            <a:r>
              <a:rPr lang="pt-BR" b="1" dirty="0"/>
              <a:t> Interfaces.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17</a:t>
            </a:fld>
            <a:endParaRPr lang="pt-BR"/>
          </a:p>
        </p:txBody>
      </p:sp>
    </p:spTree>
    <p:extLst>
      <p:ext uri="{BB962C8B-B14F-4D97-AF65-F5344CB8AC3E}">
        <p14:creationId xmlns:p14="http://schemas.microsoft.com/office/powerpoint/2010/main" val="2384095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err="1"/>
              <a:t>Demosntração</a:t>
            </a:r>
            <a:r>
              <a:rPr lang="pt-BR" b="1" dirty="0"/>
              <a:t> 3. </a:t>
            </a:r>
            <a:r>
              <a:rPr lang="pt-BR" b="1" dirty="0" err="1"/>
              <a:t>Relations</a:t>
            </a:r>
            <a:r>
              <a:rPr lang="pt-BR" b="1" dirty="0"/>
              <a:t> </a:t>
            </a:r>
            <a:r>
              <a:rPr lang="pt-BR" b="1" dirty="0" err="1"/>
              <a:t>between</a:t>
            </a:r>
            <a:r>
              <a:rPr lang="pt-BR" b="1" dirty="0"/>
              <a:t> Classes – Revisar os Projetos </a:t>
            </a:r>
            <a:r>
              <a:rPr lang="pt-BR" b="1" dirty="0" err="1"/>
              <a:t>Inheritance</a:t>
            </a:r>
            <a:r>
              <a:rPr lang="pt-BR" b="1" dirty="0"/>
              <a:t> e HAL </a:t>
            </a:r>
            <a:r>
              <a:rPr lang="pt-BR" b="1" dirty="0" err="1"/>
              <a:t>with</a:t>
            </a:r>
            <a:r>
              <a:rPr lang="pt-BR" b="1" dirty="0"/>
              <a:t> Interfaces.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18</a:t>
            </a:fld>
            <a:endParaRPr lang="pt-BR"/>
          </a:p>
        </p:txBody>
      </p:sp>
    </p:spTree>
    <p:extLst>
      <p:ext uri="{BB962C8B-B14F-4D97-AF65-F5344CB8AC3E}">
        <p14:creationId xmlns:p14="http://schemas.microsoft.com/office/powerpoint/2010/main" val="500487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Lembrar de IVI Drivers</a:t>
            </a:r>
          </a:p>
          <a:p>
            <a:endParaRPr lang="pt-BR" dirty="0"/>
          </a:p>
          <a:p>
            <a:r>
              <a:rPr lang="pt-BR" dirty="0"/>
              <a:t>Citar artigos da NI</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22</a:t>
            </a:fld>
            <a:endParaRPr lang="pt-BR"/>
          </a:p>
        </p:txBody>
      </p:sp>
    </p:spTree>
    <p:extLst>
      <p:ext uri="{BB962C8B-B14F-4D97-AF65-F5344CB8AC3E}">
        <p14:creationId xmlns:p14="http://schemas.microsoft.com/office/powerpoint/2010/main" val="4413129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25</a:t>
            </a:fld>
            <a:endParaRPr lang="pt-BR"/>
          </a:p>
        </p:txBody>
      </p:sp>
    </p:spTree>
    <p:extLst>
      <p:ext uri="{BB962C8B-B14F-4D97-AF65-F5344CB8AC3E}">
        <p14:creationId xmlns:p14="http://schemas.microsoft.com/office/powerpoint/2010/main" val="33122693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Livro OOP e Design </a:t>
            </a:r>
            <a:r>
              <a:rPr lang="pt-BR" dirty="0" err="1"/>
              <a:t>Patterns</a:t>
            </a:r>
            <a:r>
              <a:rPr lang="pt-BR" dirty="0"/>
              <a:t> Heads </a:t>
            </a:r>
            <a:r>
              <a:rPr lang="pt-BR" dirty="0" err="1"/>
              <a:t>First</a:t>
            </a:r>
            <a:endParaRPr lang="pt-BR" dirty="0"/>
          </a:p>
          <a:p>
            <a:r>
              <a:rPr lang="pt-BR" dirty="0" err="1"/>
              <a:t>GoF</a:t>
            </a:r>
            <a:r>
              <a:rPr lang="pt-BR" dirty="0"/>
              <a:t> Design </a:t>
            </a:r>
            <a:r>
              <a:rPr lang="pt-BR" dirty="0" err="1"/>
              <a:t>Patterns</a:t>
            </a:r>
            <a:r>
              <a:rPr lang="pt-BR" dirty="0"/>
              <a:t> - </a:t>
            </a:r>
            <a:r>
              <a:rPr lang="en-US" dirty="0"/>
              <a:t>elements of reusable object-oriented software</a:t>
            </a:r>
          </a:p>
          <a:p>
            <a:r>
              <a:rPr lang="en-US" dirty="0"/>
              <a:t>SOLID Principles</a:t>
            </a:r>
          </a:p>
          <a:p>
            <a:r>
              <a:rPr lang="en-US" dirty="0" err="1"/>
              <a:t>Refactoring.guru</a:t>
            </a:r>
            <a:endParaRPr lang="pt-BR" dirty="0"/>
          </a:p>
          <a:p>
            <a:r>
              <a:rPr lang="pt-BR" dirty="0"/>
              <a:t>UML</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26</a:t>
            </a:fld>
            <a:endParaRPr lang="pt-BR"/>
          </a:p>
        </p:txBody>
      </p:sp>
    </p:spTree>
    <p:extLst>
      <p:ext uri="{BB962C8B-B14F-4D97-AF65-F5344CB8AC3E}">
        <p14:creationId xmlns:p14="http://schemas.microsoft.com/office/powerpoint/2010/main" val="2159711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Já li e  assisti bastante sobre Orientação a Objetos, inclusive ensinei o curso de LabVIEW OOP algumas vezes. No entanto, eu sinto que é bem difícil quebrar essa barreira de aprender o conceito e de fato aplica-lo. Quero tentar quebrar, ou pelo menos deixar mais fácil essa barreira nesta apresentação.</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3</a:t>
            </a:fld>
            <a:endParaRPr lang="pt-BR"/>
          </a:p>
        </p:txBody>
      </p:sp>
    </p:spTree>
    <p:extLst>
      <p:ext uri="{BB962C8B-B14F-4D97-AF65-F5344CB8AC3E}">
        <p14:creationId xmlns:p14="http://schemas.microsoft.com/office/powerpoint/2010/main" val="2512128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Conseguimos representar praticamente tudo como objetos. O Paradigma da Orientação a objetos busca modelar elementos de mundo real dentro do mundo do software. Esses modelos não necessariamente representam elementos tangíveis, mas sim todos os elementos concretos dentro de uma lógica de negócio e até mesmo elementos virtuais que só existem dentro do computador.</a:t>
            </a:r>
          </a:p>
          <a:p>
            <a:endParaRPr lang="pt-BR" dirty="0"/>
          </a:p>
          <a:p>
            <a:r>
              <a:rPr lang="pt-BR" dirty="0"/>
              <a:t>Na verdade sempre podemos ver vários exemplos disso ao usar o computador</a:t>
            </a:r>
          </a:p>
          <a:p>
            <a:endParaRPr lang="pt-BR" dirty="0"/>
          </a:p>
          <a:p>
            <a:endParaRPr lang="pt-BR" dirty="0"/>
          </a:p>
          <a:p>
            <a:r>
              <a:rPr lang="pt-BR" dirty="0" err="1"/>
              <a:t>Images</a:t>
            </a:r>
            <a:r>
              <a:rPr lang="pt-BR" dirty="0"/>
              <a:t> </a:t>
            </a:r>
            <a:r>
              <a:rPr lang="pt-BR" dirty="0" err="1"/>
              <a:t>by</a:t>
            </a:r>
            <a:r>
              <a:rPr lang="pt-BR" dirty="0"/>
              <a:t> Vecteezy.com</a:t>
            </a:r>
          </a:p>
          <a:p>
            <a:endParaRPr lang="pt-BR" dirty="0"/>
          </a:p>
          <a:p>
            <a:r>
              <a:rPr lang="pt-BR" dirty="0"/>
              <a:t>&lt;a </a:t>
            </a:r>
            <a:r>
              <a:rPr lang="pt-BR" dirty="0" err="1"/>
              <a:t>href</a:t>
            </a:r>
            <a:r>
              <a:rPr lang="pt-BR" dirty="0"/>
              <a:t>="https://pt.vecteezy.com/vetor-</a:t>
            </a:r>
            <a:r>
              <a:rPr lang="pt-BR" dirty="0" err="1"/>
              <a:t>gratis</a:t>
            </a:r>
            <a:r>
              <a:rPr lang="pt-BR" dirty="0"/>
              <a:t>/</a:t>
            </a:r>
            <a:r>
              <a:rPr lang="pt-BR" dirty="0" err="1"/>
              <a:t>clipart</a:t>
            </a:r>
            <a:r>
              <a:rPr lang="pt-BR" dirty="0"/>
              <a:t>"&gt;</a:t>
            </a:r>
            <a:r>
              <a:rPr lang="pt-BR" dirty="0" err="1"/>
              <a:t>Clipart</a:t>
            </a:r>
            <a:r>
              <a:rPr lang="pt-BR" dirty="0"/>
              <a:t> Vetores por </a:t>
            </a:r>
            <a:r>
              <a:rPr lang="pt-BR" dirty="0" err="1"/>
              <a:t>Vecteezy</a:t>
            </a:r>
            <a:r>
              <a:rPr lang="pt-BR" dirty="0"/>
              <a:t>&lt;/a&gt;</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6</a:t>
            </a:fld>
            <a:endParaRPr lang="pt-BR"/>
          </a:p>
        </p:txBody>
      </p:sp>
    </p:spTree>
    <p:extLst>
      <p:ext uri="{BB962C8B-B14F-4D97-AF65-F5344CB8AC3E}">
        <p14:creationId xmlns:p14="http://schemas.microsoft.com/office/powerpoint/2010/main" val="581356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a:t>Demonstração 1. OOP </a:t>
            </a:r>
            <a:r>
              <a:rPr lang="pt-BR" b="1" dirty="0" err="1"/>
              <a:t>Vs</a:t>
            </a:r>
            <a:r>
              <a:rPr lang="pt-BR" b="1" dirty="0"/>
              <a:t> </a:t>
            </a:r>
            <a:r>
              <a:rPr lang="pt-BR" b="1" dirty="0" err="1"/>
              <a:t>Task</a:t>
            </a:r>
            <a:r>
              <a:rPr lang="pt-BR" b="1" dirty="0"/>
              <a:t> </a:t>
            </a:r>
            <a:r>
              <a:rPr lang="pt-BR" b="1" dirty="0" err="1"/>
              <a:t>Oriented</a:t>
            </a:r>
            <a:r>
              <a:rPr lang="pt-BR" b="1" dirty="0"/>
              <a:t> – Abrir e Revisar.</a:t>
            </a:r>
          </a:p>
          <a:p>
            <a:endParaRPr lang="pt-BR" dirty="0"/>
          </a:p>
          <a:p>
            <a:r>
              <a:rPr lang="pt-BR" dirty="0"/>
              <a:t>https://www.mundodaeletrica.com.br/controle-de-nivel-de-reservatorio/</a:t>
            </a:r>
          </a:p>
          <a:p>
            <a:endParaRPr lang="pt-BR" dirty="0"/>
          </a:p>
          <a:p>
            <a:r>
              <a:rPr lang="pt-BR" dirty="0"/>
              <a:t>Fazer isso para classe, objeto, método e atributo.</a:t>
            </a:r>
          </a:p>
          <a:p>
            <a:endParaRPr lang="pt-BR" dirty="0"/>
          </a:p>
          <a:p>
            <a:r>
              <a:rPr lang="pt-BR" dirty="0"/>
              <a:t>Classe é o projeto (o </a:t>
            </a:r>
            <a:r>
              <a:rPr lang="pt-BR" dirty="0" err="1"/>
              <a:t>Blueprint</a:t>
            </a:r>
            <a:r>
              <a:rPr lang="pt-BR" dirty="0"/>
              <a:t>) e o Objeto é a implementação, o que está instanciado no código.</a:t>
            </a:r>
          </a:p>
          <a:p>
            <a:endParaRPr lang="pt-BR" dirty="0"/>
          </a:p>
          <a:p>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7</a:t>
            </a:fld>
            <a:endParaRPr lang="pt-BR"/>
          </a:p>
        </p:txBody>
      </p:sp>
    </p:spTree>
    <p:extLst>
      <p:ext uri="{BB962C8B-B14F-4D97-AF65-F5344CB8AC3E}">
        <p14:creationId xmlns:p14="http://schemas.microsoft.com/office/powerpoint/2010/main" val="355550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b="1" dirty="0"/>
              <a:t>Abstraction</a:t>
            </a:r>
            <a:r>
              <a:rPr lang="en-US" dirty="0"/>
              <a:t> - The low-level logic of device communication and configuration is hidden and provided as a simple set of high-level functions to the user</a:t>
            </a:r>
          </a:p>
          <a:p>
            <a:r>
              <a:rPr lang="en-US" b="1" dirty="0"/>
              <a:t>Encapsulation</a:t>
            </a:r>
            <a:r>
              <a:rPr lang="en-US" dirty="0"/>
              <a:t> - Client code cannot access internal class data. It is also possible to block class users to access the source code in it. (Ex.: Report Generation Toolkit, SMTP Library, </a:t>
            </a:r>
            <a:r>
              <a:rPr lang="en-US" dirty="0" err="1"/>
              <a:t>etc</a:t>
            </a:r>
            <a:r>
              <a:rPr lang="en-US" dirty="0"/>
              <a:t>).</a:t>
            </a:r>
          </a:p>
          <a:p>
            <a:r>
              <a:rPr lang="en-US" b="1" dirty="0"/>
              <a:t>Inheritance</a:t>
            </a:r>
            <a:r>
              <a:rPr lang="en-US" dirty="0"/>
              <a:t> - </a:t>
            </a:r>
            <a:r>
              <a:rPr lang="en-US" dirty="0" err="1"/>
              <a:t>AutomatedController.lvclass</a:t>
            </a:r>
            <a:r>
              <a:rPr lang="en-US" dirty="0"/>
              <a:t> is a subclass that provides abstract methods that will be overridden by the sub-classes. it could also define common behaviors that all sub-classes could re-use</a:t>
            </a:r>
          </a:p>
          <a:p>
            <a:r>
              <a:rPr lang="en-US" b="1" dirty="0"/>
              <a:t>Polymorphism</a:t>
            </a:r>
            <a:r>
              <a:rPr lang="en-US" dirty="0"/>
              <a:t> -</a:t>
            </a:r>
            <a:r>
              <a:rPr lang="en-US" u="sng" dirty="0"/>
              <a:t> </a:t>
            </a:r>
            <a:r>
              <a:rPr lang="en-US" dirty="0"/>
              <a:t>The same </a:t>
            </a:r>
            <a:r>
              <a:rPr lang="en-US" dirty="0" err="1"/>
              <a:t>subVI</a:t>
            </a:r>
            <a:r>
              <a:rPr lang="en-US" dirty="0"/>
              <a:t> placed in the block diagram could execute a specific version, depending on the object that is passed to it. In LabVIEW we call this Dynamic Dispatch.</a:t>
            </a:r>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8</a:t>
            </a:fld>
            <a:endParaRPr lang="pt-BR"/>
          </a:p>
        </p:txBody>
      </p:sp>
    </p:spTree>
    <p:extLst>
      <p:ext uri="{BB962C8B-B14F-4D97-AF65-F5344CB8AC3E}">
        <p14:creationId xmlns:p14="http://schemas.microsoft.com/office/powerpoint/2010/main" val="2138513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a:t>Demonstração 2.  Hardware </a:t>
            </a:r>
            <a:r>
              <a:rPr lang="pt-BR" b="1" dirty="0" err="1"/>
              <a:t>Abstraction</a:t>
            </a:r>
            <a:r>
              <a:rPr lang="pt-BR" b="1" dirty="0"/>
              <a:t>.</a:t>
            </a:r>
          </a:p>
          <a:p>
            <a:endParaRPr lang="pt-BR" dirty="0"/>
          </a:p>
          <a:p>
            <a:r>
              <a:rPr lang="pt-BR" dirty="0"/>
              <a:t>https://www.mundodaeletrica.com.br/controle-de-nivel-de-reservatorio/</a:t>
            </a:r>
          </a:p>
          <a:p>
            <a:endParaRPr lang="pt-BR" dirty="0"/>
          </a:p>
          <a:p>
            <a:r>
              <a:rPr lang="pt-BR" dirty="0"/>
              <a:t>Fazer isso para classe, objeto, método e atributo.</a:t>
            </a:r>
          </a:p>
          <a:p>
            <a:endParaRPr lang="pt-BR" dirty="0"/>
          </a:p>
          <a:p>
            <a:r>
              <a:rPr lang="pt-BR" dirty="0"/>
              <a:t>Classe é o projeto (o </a:t>
            </a:r>
            <a:r>
              <a:rPr lang="pt-BR" dirty="0" err="1"/>
              <a:t>Blueprint</a:t>
            </a:r>
            <a:r>
              <a:rPr lang="pt-BR" dirty="0"/>
              <a:t>) e o Objeto é a implementação, o que está instanciado no código.</a:t>
            </a:r>
          </a:p>
          <a:p>
            <a:endParaRPr lang="pt-BR" dirty="0"/>
          </a:p>
          <a:p>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9</a:t>
            </a:fld>
            <a:endParaRPr lang="pt-BR"/>
          </a:p>
        </p:txBody>
      </p:sp>
    </p:spTree>
    <p:extLst>
      <p:ext uri="{BB962C8B-B14F-4D97-AF65-F5344CB8AC3E}">
        <p14:creationId xmlns:p14="http://schemas.microsoft.com/office/powerpoint/2010/main" val="9981005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Classe é o projeto (o </a:t>
            </a:r>
            <a:r>
              <a:rPr lang="pt-BR" dirty="0" err="1"/>
              <a:t>Blueprint</a:t>
            </a:r>
            <a:r>
              <a:rPr lang="pt-BR" dirty="0"/>
              <a:t>) e o Objeto é a implementação, o que está instanciado no código.</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10</a:t>
            </a:fld>
            <a:endParaRPr lang="pt-BR"/>
          </a:p>
        </p:txBody>
      </p:sp>
    </p:spTree>
    <p:extLst>
      <p:ext uri="{BB962C8B-B14F-4D97-AF65-F5344CB8AC3E}">
        <p14:creationId xmlns:p14="http://schemas.microsoft.com/office/powerpoint/2010/main" val="19130170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Atributos são as características, definem o estado da classe. No LabVIEW são representados por um cluster privado de dados.</a:t>
            </a:r>
          </a:p>
          <a:p>
            <a:r>
              <a:rPr lang="pt-BR" dirty="0"/>
              <a:t>Métodos são as ações que a classe pode realizar ou sofrer. No LabVIEW são representados por Vis.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11</a:t>
            </a:fld>
            <a:endParaRPr lang="pt-BR"/>
          </a:p>
        </p:txBody>
      </p:sp>
    </p:spTree>
    <p:extLst>
      <p:ext uri="{BB962C8B-B14F-4D97-AF65-F5344CB8AC3E}">
        <p14:creationId xmlns:p14="http://schemas.microsoft.com/office/powerpoint/2010/main" val="2188892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a:t>Demonstração 2. </a:t>
            </a:r>
            <a:r>
              <a:rPr lang="pt-BR" b="1" dirty="0" err="1"/>
              <a:t>Creating</a:t>
            </a:r>
            <a:r>
              <a:rPr lang="pt-BR" b="1" dirty="0"/>
              <a:t> a </a:t>
            </a:r>
            <a:r>
              <a:rPr lang="pt-BR" b="1" dirty="0" err="1"/>
              <a:t>Class</a:t>
            </a:r>
            <a:r>
              <a:rPr lang="pt-BR" b="1" dirty="0"/>
              <a:t> – Criar a classe DMM igual ao do diagrama de classe.</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12</a:t>
            </a:fld>
            <a:endParaRPr lang="pt-BR"/>
          </a:p>
        </p:txBody>
      </p:sp>
    </p:spTree>
    <p:extLst>
      <p:ext uri="{BB962C8B-B14F-4D97-AF65-F5344CB8AC3E}">
        <p14:creationId xmlns:p14="http://schemas.microsoft.com/office/powerpoint/2010/main" val="3557510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pt-BR"/>
              <a:t>Clique para editar o título Mestre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pt-BR"/>
              <a:t>Clique para editar o título Mestre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pt-BR"/>
              <a:t>Clique para editar o título Mestre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pt-BR"/>
              <a:t>Clique para editar o título Mestre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pt-BR"/>
              <a:t>Clique para editar o título Mestre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8" name="Date Placeholder 7"/>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8" name="Date Placeholder 7"/>
          <p:cNvSpPr>
            <a:spLocks noGrp="1"/>
          </p:cNvSpPr>
          <p:nvPr>
            <p:ph type="dt" sz="half" idx="10"/>
          </p:nvPr>
        </p:nvSpPr>
        <p:spPr/>
        <p:txBody>
          <a:bodyPr/>
          <a:lstStyle/>
          <a:p>
            <a:fld id="{5586B75A-687E-405C-8A0B-8D00578BA2C3}" type="datetimeFigureOut">
              <a:rPr lang="en-US" dirty="0"/>
              <a:pPr/>
              <a:t>12/8/2020</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12/8/2020</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hyperlink" Target="Classes%20and%20Objects/Classes%20and%20Objects.lvproj"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hyperlink" Target="Creating%20a%20Class/DMM%20Class.lvproj"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jpe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8" Type="http://schemas.openxmlformats.org/officeDocument/2006/relationships/image" Target="../media/image40.jpeg"/><Relationship Id="rId3" Type="http://schemas.openxmlformats.org/officeDocument/2006/relationships/image" Target="../media/image19.png"/><Relationship Id="rId7" Type="http://schemas.microsoft.com/office/2007/relationships/hdphoto" Target="../media/hdphoto2.wdp"/><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hyperlink" Target="Relations%20Between%20Objects/Interface%20Implemetation/Hardware%20Abstraction%20With%20Interfaces.lvproj" TargetMode="Externa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hyperlink" Target="https://github.com/FloresFelipe/Pepperl-Fuchs-Scanner-API"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FloresFelipe/LabVIEW-CLI-Wrapper"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FloresFelipe/HAL-with-Interfaces"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hyperlink" Target="https://www.oreilly.com/library/view/head-first-object-oriented/0596008678/"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refactoring.guru/" TargetMode="External"/><Relationship Id="rId5" Type="http://schemas.openxmlformats.org/officeDocument/2006/relationships/hyperlink" Target="https://www.oreilly.com/library/view/design-patterns-elements/0201633612/" TargetMode="External"/><Relationship Id="rId4" Type="http://schemas.openxmlformats.org/officeDocument/2006/relationships/hyperlink" Target="https://www.amazon.com.br/dp/B001GSTOAM/ref=dp-kindle-redirect?_encoding=UTF8&amp;btkr=1"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mailto:flores.felipegomes@gmail.com" TargetMode="External"/><Relationship Id="rId2" Type="http://schemas.openxmlformats.org/officeDocument/2006/relationships/hyperlink" Target="https://github.com/FloresFelip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jpe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hyperlink" Target="OOP%20Vs%20Task%20Oriented/OOP%20Vs%20Task%20Oriented.lvproj"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microsoft.com/office/2007/relationships/hdphoto" Target="../media/hdphoto1.wdp"/><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5">
            <a:extLst>
              <a:ext uri="{FF2B5EF4-FFF2-40B4-BE49-F238E27FC236}">
                <a16:creationId xmlns:a16="http://schemas.microsoft.com/office/drawing/2014/main" id="{F65AD04C-F8F3-4ADB-89FC-AD00F6A50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Imagem 10" descr="Uma imagem contendo Texto&#10;&#10;Descrição gerada automaticamente">
            <a:extLst>
              <a:ext uri="{FF2B5EF4-FFF2-40B4-BE49-F238E27FC236}">
                <a16:creationId xmlns:a16="http://schemas.microsoft.com/office/drawing/2014/main" id="{3BEA5E30-755C-4524-864F-42D3370E8593}"/>
              </a:ext>
            </a:extLst>
          </p:cNvPr>
          <p:cNvPicPr>
            <a:picLocks noChangeAspect="1"/>
          </p:cNvPicPr>
          <p:nvPr/>
        </p:nvPicPr>
        <p:blipFill rotWithShape="1">
          <a:blip r:embed="rId2">
            <a:alphaModFix amt="35000"/>
          </a:blip>
          <a:srcRect l="10473" r="8599" b="2"/>
          <a:stretch/>
        </p:blipFill>
        <p:spPr>
          <a:xfrm>
            <a:off x="20" y="10"/>
            <a:ext cx="6099028" cy="3428990"/>
          </a:xfrm>
          <a:prstGeom prst="rect">
            <a:avLst/>
          </a:prstGeom>
        </p:spPr>
      </p:pic>
      <p:pic>
        <p:nvPicPr>
          <p:cNvPr id="7" name="Imagem 6" descr="Diagrama&#10;&#10;Descrição gerada automaticamente">
            <a:extLst>
              <a:ext uri="{FF2B5EF4-FFF2-40B4-BE49-F238E27FC236}">
                <a16:creationId xmlns:a16="http://schemas.microsoft.com/office/drawing/2014/main" id="{A9A64E31-CFC1-4849-8DC3-ABB2FCF79FC1}"/>
              </a:ext>
            </a:extLst>
          </p:cNvPr>
          <p:cNvPicPr>
            <a:picLocks noChangeAspect="1"/>
          </p:cNvPicPr>
          <p:nvPr/>
        </p:nvPicPr>
        <p:blipFill rotWithShape="1">
          <a:blip r:embed="rId3">
            <a:alphaModFix amt="35000"/>
          </a:blip>
          <a:srcRect l="7397" r="9522" b="1"/>
          <a:stretch/>
        </p:blipFill>
        <p:spPr>
          <a:xfrm>
            <a:off x="6099786" y="10"/>
            <a:ext cx="6092214" cy="3428990"/>
          </a:xfrm>
          <a:prstGeom prst="rect">
            <a:avLst/>
          </a:prstGeom>
        </p:spPr>
      </p:pic>
      <p:pic>
        <p:nvPicPr>
          <p:cNvPr id="9" name="Imagem 8" descr="Diagrama&#10;&#10;Descrição gerada automaticamente">
            <a:extLst>
              <a:ext uri="{FF2B5EF4-FFF2-40B4-BE49-F238E27FC236}">
                <a16:creationId xmlns:a16="http://schemas.microsoft.com/office/drawing/2014/main" id="{1B13D352-0F64-43B7-8B8A-E2B2D84D9217}"/>
              </a:ext>
            </a:extLst>
          </p:cNvPr>
          <p:cNvPicPr>
            <a:picLocks noChangeAspect="1"/>
          </p:cNvPicPr>
          <p:nvPr/>
        </p:nvPicPr>
        <p:blipFill rotWithShape="1">
          <a:blip r:embed="rId4">
            <a:alphaModFix amt="35000"/>
          </a:blip>
          <a:srcRect t="3083" r="2" b="1"/>
          <a:stretch/>
        </p:blipFill>
        <p:spPr>
          <a:xfrm>
            <a:off x="20" y="3429000"/>
            <a:ext cx="6099028" cy="3429000"/>
          </a:xfrm>
          <a:prstGeom prst="rect">
            <a:avLst/>
          </a:prstGeom>
        </p:spPr>
      </p:pic>
      <p:pic>
        <p:nvPicPr>
          <p:cNvPr id="5" name="Imagem 4" descr="Interface gráfica do usuário, Texto, Aplicativo&#10;&#10;Descrição gerada automaticamente">
            <a:extLst>
              <a:ext uri="{FF2B5EF4-FFF2-40B4-BE49-F238E27FC236}">
                <a16:creationId xmlns:a16="http://schemas.microsoft.com/office/drawing/2014/main" id="{F338AC95-C268-41CC-9ED4-89043BE583C7}"/>
              </a:ext>
            </a:extLst>
          </p:cNvPr>
          <p:cNvPicPr>
            <a:picLocks noChangeAspect="1"/>
          </p:cNvPicPr>
          <p:nvPr/>
        </p:nvPicPr>
        <p:blipFill rotWithShape="1">
          <a:blip r:embed="rId5">
            <a:alphaModFix amt="35000"/>
          </a:blip>
          <a:srcRect r="5212" b="-2"/>
          <a:stretch/>
        </p:blipFill>
        <p:spPr>
          <a:xfrm>
            <a:off x="6102096" y="3429000"/>
            <a:ext cx="6089904" cy="3429000"/>
          </a:xfrm>
          <a:prstGeom prst="rect">
            <a:avLst/>
          </a:prstGeom>
        </p:spPr>
      </p:pic>
      <p:sp>
        <p:nvSpPr>
          <p:cNvPr id="2" name="Título 1">
            <a:extLst>
              <a:ext uri="{FF2B5EF4-FFF2-40B4-BE49-F238E27FC236}">
                <a16:creationId xmlns:a16="http://schemas.microsoft.com/office/drawing/2014/main" id="{1BC44152-C183-442C-9EA8-59DA16F8D5F3}"/>
              </a:ext>
            </a:extLst>
          </p:cNvPr>
          <p:cNvSpPr>
            <a:spLocks noGrp="1"/>
          </p:cNvSpPr>
          <p:nvPr>
            <p:ph type="ctrTitle"/>
          </p:nvPr>
        </p:nvSpPr>
        <p:spPr>
          <a:xfrm>
            <a:off x="1069848" y="1298448"/>
            <a:ext cx="7315200" cy="3255264"/>
          </a:xfrm>
        </p:spPr>
        <p:txBody>
          <a:bodyPr>
            <a:normAutofit/>
          </a:bodyPr>
          <a:lstStyle/>
          <a:p>
            <a:r>
              <a:rPr lang="es-ES" sz="5500" b="0" i="0" dirty="0">
                <a:effectLst/>
                <a:latin typeface="-apple-system"/>
              </a:rPr>
              <a:t>Introducción a la Programación Orientada a Objetos (OOP) en LabVIEW</a:t>
            </a:r>
            <a:endParaRPr lang="pt-BR" sz="5500" dirty="0"/>
          </a:p>
        </p:txBody>
      </p:sp>
      <p:sp>
        <p:nvSpPr>
          <p:cNvPr id="3" name="Subtítulo 2">
            <a:extLst>
              <a:ext uri="{FF2B5EF4-FFF2-40B4-BE49-F238E27FC236}">
                <a16:creationId xmlns:a16="http://schemas.microsoft.com/office/drawing/2014/main" id="{0CC8F27C-94A2-40AE-8CB7-F8BAAA0FB96E}"/>
              </a:ext>
            </a:extLst>
          </p:cNvPr>
          <p:cNvSpPr>
            <a:spLocks noGrp="1"/>
          </p:cNvSpPr>
          <p:nvPr>
            <p:ph type="subTitle" idx="1"/>
          </p:nvPr>
        </p:nvSpPr>
        <p:spPr>
          <a:xfrm>
            <a:off x="1100015" y="4670246"/>
            <a:ext cx="7315200" cy="914400"/>
          </a:xfrm>
        </p:spPr>
        <p:txBody>
          <a:bodyPr>
            <a:normAutofit/>
          </a:bodyPr>
          <a:lstStyle/>
          <a:p>
            <a:r>
              <a:rPr lang="pt-BR" dirty="0">
                <a:solidFill>
                  <a:srgbClr val="FFFFFF"/>
                </a:solidFill>
              </a:rPr>
              <a:t>Felipe Flores – Certified LabVIEW Architect</a:t>
            </a:r>
          </a:p>
        </p:txBody>
      </p:sp>
    </p:spTree>
    <p:extLst>
      <p:ext uri="{BB962C8B-B14F-4D97-AF65-F5344CB8AC3E}">
        <p14:creationId xmlns:p14="http://schemas.microsoft.com/office/powerpoint/2010/main" val="3044864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0A663D-E322-47CA-8727-7AFF8B7AD058}"/>
              </a:ext>
            </a:extLst>
          </p:cNvPr>
          <p:cNvSpPr>
            <a:spLocks noGrp="1"/>
          </p:cNvSpPr>
          <p:nvPr>
            <p:ph type="title"/>
          </p:nvPr>
        </p:nvSpPr>
        <p:spPr/>
        <p:txBody>
          <a:bodyPr/>
          <a:lstStyle/>
          <a:p>
            <a:r>
              <a:rPr lang="pt-BR" dirty="0" err="1">
                <a:solidFill>
                  <a:srgbClr val="E8EAED"/>
                </a:solidFill>
                <a:latin typeface="Roboto"/>
              </a:rPr>
              <a:t>Clases</a:t>
            </a:r>
            <a:r>
              <a:rPr lang="pt-BR" dirty="0">
                <a:solidFill>
                  <a:srgbClr val="E8EAED"/>
                </a:solidFill>
                <a:latin typeface="Roboto"/>
              </a:rPr>
              <a:t> y Objetos </a:t>
            </a:r>
            <a:endParaRPr lang="pt-BR" dirty="0"/>
          </a:p>
        </p:txBody>
      </p:sp>
      <p:sp>
        <p:nvSpPr>
          <p:cNvPr id="3" name="Espaço Reservado para Conteúdo 2">
            <a:extLst>
              <a:ext uri="{FF2B5EF4-FFF2-40B4-BE49-F238E27FC236}">
                <a16:creationId xmlns:a16="http://schemas.microsoft.com/office/drawing/2014/main" id="{839AA0F7-D393-4455-AD21-27B9F08BDA6C}"/>
              </a:ext>
            </a:extLst>
          </p:cNvPr>
          <p:cNvSpPr>
            <a:spLocks noGrp="1"/>
          </p:cNvSpPr>
          <p:nvPr>
            <p:ph idx="1"/>
          </p:nvPr>
        </p:nvSpPr>
        <p:spPr/>
        <p:txBody>
          <a:bodyPr/>
          <a:lstStyle/>
          <a:p>
            <a:endParaRPr lang="pt-BR" dirty="0"/>
          </a:p>
          <a:p>
            <a:endParaRPr lang="pt-BR" dirty="0"/>
          </a:p>
          <a:p>
            <a:endParaRPr lang="pt-BR" dirty="0"/>
          </a:p>
          <a:p>
            <a:pPr marL="0" indent="0">
              <a:buNone/>
            </a:pPr>
            <a:endParaRPr lang="pt-BR" dirty="0"/>
          </a:p>
          <a:p>
            <a:endParaRPr lang="pt-BR" dirty="0"/>
          </a:p>
        </p:txBody>
      </p:sp>
      <p:sp>
        <p:nvSpPr>
          <p:cNvPr id="5" name="CaixaDeTexto 4">
            <a:extLst>
              <a:ext uri="{FF2B5EF4-FFF2-40B4-BE49-F238E27FC236}">
                <a16:creationId xmlns:a16="http://schemas.microsoft.com/office/drawing/2014/main" id="{8864D549-D764-4CF9-9CCB-21783723C0F8}"/>
              </a:ext>
            </a:extLst>
          </p:cNvPr>
          <p:cNvSpPr txBox="1"/>
          <p:nvPr/>
        </p:nvSpPr>
        <p:spPr>
          <a:xfrm>
            <a:off x="3702580" y="987933"/>
            <a:ext cx="7648575" cy="3477875"/>
          </a:xfrm>
          <a:prstGeom prst="rect">
            <a:avLst/>
          </a:prstGeom>
          <a:noFill/>
        </p:spPr>
        <p:txBody>
          <a:bodyPr wrap="square" rtlCol="0">
            <a:spAutoFit/>
          </a:bodyPr>
          <a:lstStyle/>
          <a:p>
            <a:r>
              <a:rPr lang="es-ES" sz="2000" dirty="0">
                <a:solidFill>
                  <a:schemeClr val="tx1">
                    <a:lumMod val="65000"/>
                    <a:lumOff val="35000"/>
                  </a:schemeClr>
                </a:solidFill>
              </a:rPr>
              <a:t>La </a:t>
            </a:r>
            <a:r>
              <a:rPr lang="es-ES" sz="2000" b="1" dirty="0">
                <a:solidFill>
                  <a:schemeClr val="tx1">
                    <a:lumMod val="65000"/>
                    <a:lumOff val="35000"/>
                  </a:schemeClr>
                </a:solidFill>
              </a:rPr>
              <a:t>clase</a:t>
            </a:r>
            <a:r>
              <a:rPr lang="es-ES" sz="2000" dirty="0">
                <a:solidFill>
                  <a:schemeClr val="tx1">
                    <a:lumMod val="65000"/>
                    <a:lumOff val="35000"/>
                  </a:schemeClr>
                </a:solidFill>
              </a:rPr>
              <a:t> es el proyecto (el “</a:t>
            </a:r>
            <a:r>
              <a:rPr lang="es-ES" sz="2000" dirty="0" err="1">
                <a:solidFill>
                  <a:schemeClr val="tx1">
                    <a:lumMod val="65000"/>
                    <a:lumOff val="35000"/>
                  </a:schemeClr>
                </a:solidFill>
              </a:rPr>
              <a:t>Blueprint</a:t>
            </a:r>
            <a:r>
              <a:rPr lang="es-ES" sz="2000" dirty="0">
                <a:solidFill>
                  <a:schemeClr val="tx1">
                    <a:lumMod val="65000"/>
                    <a:lumOff val="35000"/>
                  </a:schemeClr>
                </a:solidFill>
              </a:rPr>
              <a:t>”).</a:t>
            </a:r>
          </a:p>
          <a:p>
            <a:endParaRPr lang="es-ES"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r>
              <a:rPr lang="es-ES" sz="2000" dirty="0">
                <a:solidFill>
                  <a:schemeClr val="tx1">
                    <a:lumMod val="65000"/>
                    <a:lumOff val="35000"/>
                  </a:schemeClr>
                </a:solidFill>
              </a:rPr>
              <a:t>Un </a:t>
            </a:r>
            <a:r>
              <a:rPr lang="es-ES" sz="2000" b="1" dirty="0">
                <a:solidFill>
                  <a:schemeClr val="tx1">
                    <a:lumMod val="65000"/>
                    <a:lumOff val="35000"/>
                  </a:schemeClr>
                </a:solidFill>
              </a:rPr>
              <a:t>objeto</a:t>
            </a:r>
            <a:r>
              <a:rPr lang="es-ES" sz="2000" dirty="0">
                <a:solidFill>
                  <a:schemeClr val="tx1">
                    <a:lumMod val="65000"/>
                    <a:lumOff val="35000"/>
                  </a:schemeClr>
                </a:solidFill>
              </a:rPr>
              <a:t> es la implementación (lo que se instancia en el código).</a:t>
            </a:r>
            <a:endParaRPr lang="pt-BR" sz="2000" dirty="0">
              <a:solidFill>
                <a:schemeClr val="tx1">
                  <a:lumMod val="65000"/>
                  <a:lumOff val="35000"/>
                </a:schemeClr>
              </a:solidFill>
            </a:endParaRPr>
          </a:p>
        </p:txBody>
      </p:sp>
      <p:pic>
        <p:nvPicPr>
          <p:cNvPr id="7" name="Imagem 6">
            <a:extLst>
              <a:ext uri="{FF2B5EF4-FFF2-40B4-BE49-F238E27FC236}">
                <a16:creationId xmlns:a16="http://schemas.microsoft.com/office/drawing/2014/main" id="{90078B63-CC66-4903-9B86-2FA92357D0EE}"/>
              </a:ext>
            </a:extLst>
          </p:cNvPr>
          <p:cNvPicPr>
            <a:picLocks noChangeAspect="1"/>
          </p:cNvPicPr>
          <p:nvPr/>
        </p:nvPicPr>
        <p:blipFill>
          <a:blip r:embed="rId3"/>
          <a:stretch>
            <a:fillRect/>
          </a:stretch>
        </p:blipFill>
        <p:spPr>
          <a:xfrm>
            <a:off x="4352838" y="1764710"/>
            <a:ext cx="1238423" cy="1924319"/>
          </a:xfrm>
          <a:prstGeom prst="rect">
            <a:avLst/>
          </a:prstGeom>
        </p:spPr>
      </p:pic>
      <p:pic>
        <p:nvPicPr>
          <p:cNvPr id="9" name="Imagem 8">
            <a:extLst>
              <a:ext uri="{FF2B5EF4-FFF2-40B4-BE49-F238E27FC236}">
                <a16:creationId xmlns:a16="http://schemas.microsoft.com/office/drawing/2014/main" id="{7DF8D662-4019-43C1-B658-48A75D8E32B4}"/>
              </a:ext>
            </a:extLst>
          </p:cNvPr>
          <p:cNvPicPr>
            <a:picLocks noChangeAspect="1"/>
          </p:cNvPicPr>
          <p:nvPr/>
        </p:nvPicPr>
        <p:blipFill>
          <a:blip r:embed="rId4"/>
          <a:stretch>
            <a:fillRect/>
          </a:stretch>
        </p:blipFill>
        <p:spPr>
          <a:xfrm>
            <a:off x="7618587" y="1567107"/>
            <a:ext cx="2293408" cy="2293408"/>
          </a:xfrm>
          <a:prstGeom prst="rect">
            <a:avLst/>
          </a:prstGeom>
        </p:spPr>
      </p:pic>
      <p:pic>
        <p:nvPicPr>
          <p:cNvPr id="15" name="Imagem 14">
            <a:extLst>
              <a:ext uri="{FF2B5EF4-FFF2-40B4-BE49-F238E27FC236}">
                <a16:creationId xmlns:a16="http://schemas.microsoft.com/office/drawing/2014/main" id="{9DD36040-EA9B-48C5-8789-BC0333F01534}"/>
              </a:ext>
            </a:extLst>
          </p:cNvPr>
          <p:cNvPicPr>
            <a:picLocks noChangeAspect="1"/>
          </p:cNvPicPr>
          <p:nvPr/>
        </p:nvPicPr>
        <p:blipFill>
          <a:blip r:embed="rId5"/>
          <a:stretch>
            <a:fillRect/>
          </a:stretch>
        </p:blipFill>
        <p:spPr>
          <a:xfrm>
            <a:off x="3926047" y="4465806"/>
            <a:ext cx="1876687" cy="1971950"/>
          </a:xfrm>
          <a:prstGeom prst="rect">
            <a:avLst/>
          </a:prstGeom>
        </p:spPr>
      </p:pic>
      <p:pic>
        <p:nvPicPr>
          <p:cNvPr id="17" name="Imagem 16">
            <a:extLst>
              <a:ext uri="{FF2B5EF4-FFF2-40B4-BE49-F238E27FC236}">
                <a16:creationId xmlns:a16="http://schemas.microsoft.com/office/drawing/2014/main" id="{B02C98AC-B80A-450B-9932-FF6021F6DC27}"/>
              </a:ext>
            </a:extLst>
          </p:cNvPr>
          <p:cNvPicPr>
            <a:picLocks noChangeAspect="1"/>
          </p:cNvPicPr>
          <p:nvPr/>
        </p:nvPicPr>
        <p:blipFill>
          <a:blip r:embed="rId6"/>
          <a:stretch>
            <a:fillRect/>
          </a:stretch>
        </p:blipFill>
        <p:spPr>
          <a:xfrm>
            <a:off x="7779326" y="4503911"/>
            <a:ext cx="1819529" cy="1895740"/>
          </a:xfrm>
          <a:prstGeom prst="rect">
            <a:avLst/>
          </a:prstGeom>
        </p:spPr>
      </p:pic>
    </p:spTree>
    <p:extLst>
      <p:ext uri="{BB962C8B-B14F-4D97-AF65-F5344CB8AC3E}">
        <p14:creationId xmlns:p14="http://schemas.microsoft.com/office/powerpoint/2010/main" val="4074718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0A663D-E322-47CA-8727-7AFF8B7AD058}"/>
              </a:ext>
            </a:extLst>
          </p:cNvPr>
          <p:cNvSpPr>
            <a:spLocks noGrp="1"/>
          </p:cNvSpPr>
          <p:nvPr>
            <p:ph type="title"/>
          </p:nvPr>
        </p:nvSpPr>
        <p:spPr/>
        <p:txBody>
          <a:bodyPr/>
          <a:lstStyle/>
          <a:p>
            <a:r>
              <a:rPr lang="pt-BR" b="0" i="0" dirty="0">
                <a:solidFill>
                  <a:srgbClr val="E8EAED"/>
                </a:solidFill>
                <a:effectLst/>
                <a:latin typeface="Roboto"/>
              </a:rPr>
              <a:t>Atributos y métodos</a:t>
            </a:r>
            <a:endParaRPr lang="pt-BR" dirty="0"/>
          </a:p>
        </p:txBody>
      </p:sp>
      <p:sp>
        <p:nvSpPr>
          <p:cNvPr id="3" name="Espaço Reservado para Conteúdo 2">
            <a:extLst>
              <a:ext uri="{FF2B5EF4-FFF2-40B4-BE49-F238E27FC236}">
                <a16:creationId xmlns:a16="http://schemas.microsoft.com/office/drawing/2014/main" id="{839AA0F7-D393-4455-AD21-27B9F08BDA6C}"/>
              </a:ext>
            </a:extLst>
          </p:cNvPr>
          <p:cNvSpPr>
            <a:spLocks noGrp="1"/>
          </p:cNvSpPr>
          <p:nvPr>
            <p:ph idx="1"/>
          </p:nvPr>
        </p:nvSpPr>
        <p:spPr>
          <a:xfrm>
            <a:off x="3778833" y="818912"/>
            <a:ext cx="7315200" cy="4232043"/>
          </a:xfrm>
        </p:spPr>
        <p:txBody>
          <a:bodyPr/>
          <a:lstStyle/>
          <a:p>
            <a:r>
              <a:rPr lang="es-ES" dirty="0"/>
              <a:t>Los atributos son las </a:t>
            </a:r>
            <a:r>
              <a:rPr lang="es-ES" b="1" dirty="0"/>
              <a:t>características</a:t>
            </a:r>
            <a:r>
              <a:rPr lang="es-ES" dirty="0"/>
              <a:t>, definen el estado de la clase. En LabVIEW están representados por un clúster de datos privados.</a:t>
            </a:r>
          </a:p>
          <a:p>
            <a:endParaRPr lang="es-ES" dirty="0"/>
          </a:p>
          <a:p>
            <a:endParaRPr lang="es-ES" dirty="0"/>
          </a:p>
          <a:p>
            <a:pPr marL="0" indent="0">
              <a:buNone/>
            </a:pPr>
            <a:endParaRPr lang="pt-BR" dirty="0"/>
          </a:p>
          <a:p>
            <a:pPr marL="0" indent="0">
              <a:buNone/>
            </a:pPr>
            <a:endParaRPr lang="pt-BR" dirty="0"/>
          </a:p>
          <a:p>
            <a:pPr marL="0" indent="0">
              <a:buNone/>
            </a:pPr>
            <a:endParaRPr lang="pt-BR" dirty="0"/>
          </a:p>
          <a:p>
            <a:r>
              <a:rPr lang="es-ES" dirty="0"/>
              <a:t>Los métodos son las </a:t>
            </a:r>
            <a:r>
              <a:rPr lang="es-ES" b="1" dirty="0"/>
              <a:t>acciones</a:t>
            </a:r>
            <a:r>
              <a:rPr lang="es-ES" dirty="0"/>
              <a:t> que la clase puede realizar o sufrir. En LabVIEW están representados por </a:t>
            </a:r>
            <a:r>
              <a:rPr lang="es-ES" dirty="0" err="1"/>
              <a:t>VIs</a:t>
            </a:r>
            <a:r>
              <a:rPr lang="es-ES" dirty="0"/>
              <a:t>.</a:t>
            </a:r>
            <a:endParaRPr lang="pt-BR" dirty="0"/>
          </a:p>
        </p:txBody>
      </p:sp>
      <p:pic>
        <p:nvPicPr>
          <p:cNvPr id="7" name="Imagem 6">
            <a:hlinkClick r:id="rId3" action="ppaction://hlinkfile"/>
            <a:extLst>
              <a:ext uri="{FF2B5EF4-FFF2-40B4-BE49-F238E27FC236}">
                <a16:creationId xmlns:a16="http://schemas.microsoft.com/office/drawing/2014/main" id="{344717B8-B268-4A73-9F68-BE18D65442C9}"/>
              </a:ext>
            </a:extLst>
          </p:cNvPr>
          <p:cNvPicPr>
            <a:picLocks noChangeAspect="1"/>
          </p:cNvPicPr>
          <p:nvPr/>
        </p:nvPicPr>
        <p:blipFill>
          <a:blip r:embed="rId4"/>
          <a:stretch>
            <a:fillRect/>
          </a:stretch>
        </p:blipFill>
        <p:spPr>
          <a:xfrm>
            <a:off x="6402313" y="4870085"/>
            <a:ext cx="2413217" cy="1403033"/>
          </a:xfrm>
          <a:prstGeom prst="rect">
            <a:avLst/>
          </a:prstGeom>
        </p:spPr>
      </p:pic>
      <p:pic>
        <p:nvPicPr>
          <p:cNvPr id="9" name="Imagem 8">
            <a:extLst>
              <a:ext uri="{FF2B5EF4-FFF2-40B4-BE49-F238E27FC236}">
                <a16:creationId xmlns:a16="http://schemas.microsoft.com/office/drawing/2014/main" id="{30D9ED18-F230-4CBD-9501-745FD3D740F6}"/>
              </a:ext>
            </a:extLst>
          </p:cNvPr>
          <p:cNvPicPr>
            <a:picLocks noChangeAspect="1"/>
          </p:cNvPicPr>
          <p:nvPr/>
        </p:nvPicPr>
        <p:blipFill>
          <a:blip r:embed="rId5"/>
          <a:stretch>
            <a:fillRect/>
          </a:stretch>
        </p:blipFill>
        <p:spPr>
          <a:xfrm>
            <a:off x="4162919" y="2144377"/>
            <a:ext cx="6296831" cy="1581112"/>
          </a:xfrm>
          <a:prstGeom prst="rect">
            <a:avLst/>
          </a:prstGeom>
        </p:spPr>
      </p:pic>
    </p:spTree>
    <p:extLst>
      <p:ext uri="{BB962C8B-B14F-4D97-AF65-F5344CB8AC3E}">
        <p14:creationId xmlns:p14="http://schemas.microsoft.com/office/powerpoint/2010/main" val="1422692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FC573A-CF46-4A14-9686-B4BE6674E0DF}"/>
              </a:ext>
            </a:extLst>
          </p:cNvPr>
          <p:cNvSpPr>
            <a:spLocks noGrp="1"/>
          </p:cNvSpPr>
          <p:nvPr>
            <p:ph type="title"/>
          </p:nvPr>
        </p:nvSpPr>
        <p:spPr/>
        <p:txBody>
          <a:bodyPr/>
          <a:lstStyle/>
          <a:p>
            <a:r>
              <a:rPr lang="es-419" dirty="0">
                <a:effectLst>
                  <a:outerShdw blurRad="38100" dist="38100" dir="2700000" algn="tl">
                    <a:srgbClr val="000000">
                      <a:alpha val="43137"/>
                    </a:srgbClr>
                  </a:outerShdw>
                </a:effectLst>
              </a:rPr>
              <a:t>Demostración</a:t>
            </a:r>
            <a:br>
              <a:rPr lang="pt-BR" dirty="0"/>
            </a:br>
            <a:br>
              <a:rPr lang="pt-BR" dirty="0"/>
            </a:br>
            <a:r>
              <a:rPr lang="es-ES" dirty="0"/>
              <a:t>Vamos a crear una clase de LabVIEW simple para un DMM</a:t>
            </a:r>
            <a:endParaRPr lang="pt-BR" dirty="0"/>
          </a:p>
        </p:txBody>
      </p:sp>
      <p:pic>
        <p:nvPicPr>
          <p:cNvPr id="4" name="Picture 2" descr="RCBI Instrumentos - 34450A - Multímetro Digital Bancada">
            <a:hlinkClick r:id="rId3" action="ppaction://hlinkfile"/>
            <a:extLst>
              <a:ext uri="{FF2B5EF4-FFF2-40B4-BE49-F238E27FC236}">
                <a16:creationId xmlns:a16="http://schemas.microsoft.com/office/drawing/2014/main" id="{7FE2967C-7E4A-4EAA-BC5B-6C1671CE634B}"/>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5144756" y="1251053"/>
            <a:ext cx="4391252" cy="2295427"/>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m 4" descr="Texto&#10;&#10;Descrição gerada automaticamente">
            <a:extLst>
              <a:ext uri="{FF2B5EF4-FFF2-40B4-BE49-F238E27FC236}">
                <a16:creationId xmlns:a16="http://schemas.microsoft.com/office/drawing/2014/main" id="{132DE0AD-A3BD-426F-A690-3FE304893043}"/>
              </a:ext>
            </a:extLst>
          </p:cNvPr>
          <p:cNvPicPr>
            <a:picLocks noChangeAspect="1"/>
          </p:cNvPicPr>
          <p:nvPr/>
        </p:nvPicPr>
        <p:blipFill>
          <a:blip r:embed="rId5"/>
          <a:stretch>
            <a:fillRect/>
          </a:stretch>
        </p:blipFill>
        <p:spPr>
          <a:xfrm>
            <a:off x="6387897" y="3829730"/>
            <a:ext cx="1904970" cy="2027084"/>
          </a:xfrm>
          <a:prstGeom prst="rect">
            <a:avLst/>
          </a:prstGeom>
        </p:spPr>
      </p:pic>
    </p:spTree>
    <p:extLst>
      <p:ext uri="{BB962C8B-B14F-4D97-AF65-F5344CB8AC3E}">
        <p14:creationId xmlns:p14="http://schemas.microsoft.com/office/powerpoint/2010/main" val="2705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Relaciones entre </a:t>
            </a:r>
            <a:r>
              <a:rPr lang="es-419" b="0" i="0" dirty="0">
                <a:solidFill>
                  <a:srgbClr val="E8EAED"/>
                </a:solidFill>
                <a:effectLst/>
                <a:latin typeface="Roboto"/>
              </a:rPr>
              <a:t>clases</a:t>
            </a:r>
            <a:endParaRPr lang="es-419"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802767"/>
          </a:xfrm>
        </p:spPr>
        <p:txBody>
          <a:bodyPr/>
          <a:lstStyle/>
          <a:p>
            <a:r>
              <a:rPr lang="es-419" dirty="0"/>
              <a:t>Dependencia</a:t>
            </a:r>
            <a:r>
              <a:rPr lang="pt-BR" b="1" dirty="0"/>
              <a:t> – “Usa </a:t>
            </a:r>
            <a:r>
              <a:rPr lang="es-419" b="1" dirty="0"/>
              <a:t>un</a:t>
            </a:r>
            <a:r>
              <a:rPr lang="pt-BR" b="1" dirty="0"/>
              <a:t> (a)”</a:t>
            </a:r>
            <a:endParaRPr lang="pt-BR" dirty="0"/>
          </a:p>
        </p:txBody>
      </p:sp>
      <p:pic>
        <p:nvPicPr>
          <p:cNvPr id="7" name="Imagem 6">
            <a:extLst>
              <a:ext uri="{FF2B5EF4-FFF2-40B4-BE49-F238E27FC236}">
                <a16:creationId xmlns:a16="http://schemas.microsoft.com/office/drawing/2014/main" id="{DF319131-E6A7-42E5-9BE5-BCEF634E7B23}"/>
              </a:ext>
            </a:extLst>
          </p:cNvPr>
          <p:cNvPicPr>
            <a:picLocks noChangeAspect="1"/>
          </p:cNvPicPr>
          <p:nvPr/>
        </p:nvPicPr>
        <p:blipFill>
          <a:blip r:embed="rId3"/>
          <a:stretch>
            <a:fillRect/>
          </a:stretch>
        </p:blipFill>
        <p:spPr>
          <a:xfrm>
            <a:off x="4551697" y="1967377"/>
            <a:ext cx="2317820" cy="3805376"/>
          </a:xfrm>
          <a:prstGeom prst="rect">
            <a:avLst/>
          </a:prstGeom>
        </p:spPr>
      </p:pic>
      <p:pic>
        <p:nvPicPr>
          <p:cNvPr id="11" name="Imagem 10">
            <a:extLst>
              <a:ext uri="{FF2B5EF4-FFF2-40B4-BE49-F238E27FC236}">
                <a16:creationId xmlns:a16="http://schemas.microsoft.com/office/drawing/2014/main" id="{994AE4DD-0E14-4395-80A2-E23917E9DA0D}"/>
              </a:ext>
            </a:extLst>
          </p:cNvPr>
          <p:cNvPicPr>
            <a:picLocks noChangeAspect="1"/>
          </p:cNvPicPr>
          <p:nvPr/>
        </p:nvPicPr>
        <p:blipFill>
          <a:blip r:embed="rId4"/>
          <a:stretch>
            <a:fillRect/>
          </a:stretch>
        </p:blipFill>
        <p:spPr>
          <a:xfrm>
            <a:off x="8060392" y="2159883"/>
            <a:ext cx="2853110" cy="3101928"/>
          </a:xfrm>
          <a:prstGeom prst="rect">
            <a:avLst/>
          </a:prstGeom>
        </p:spPr>
      </p:pic>
    </p:spTree>
    <p:extLst>
      <p:ext uri="{BB962C8B-B14F-4D97-AF65-F5344CB8AC3E}">
        <p14:creationId xmlns:p14="http://schemas.microsoft.com/office/powerpoint/2010/main" val="500048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Relaciones entre </a:t>
            </a:r>
            <a:r>
              <a:rPr lang="es-419" b="0" i="0" dirty="0">
                <a:solidFill>
                  <a:srgbClr val="E8EAED"/>
                </a:solidFill>
                <a:effectLst/>
                <a:latin typeface="Roboto"/>
              </a:rPr>
              <a:t>clases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756973" y="714375"/>
            <a:ext cx="7315200" cy="1435269"/>
          </a:xfrm>
        </p:spPr>
        <p:txBody>
          <a:bodyPr>
            <a:normAutofit/>
          </a:bodyPr>
          <a:lstStyle/>
          <a:p>
            <a:r>
              <a:rPr lang="es-419" dirty="0"/>
              <a:t>Asociación</a:t>
            </a:r>
            <a:r>
              <a:rPr lang="pt-BR" dirty="0"/>
              <a:t> – </a:t>
            </a:r>
            <a:r>
              <a:rPr lang="pt-BR" b="1" dirty="0"/>
              <a:t>“</a:t>
            </a:r>
            <a:r>
              <a:rPr lang="es-419" b="1" dirty="0"/>
              <a:t>Tiene</a:t>
            </a:r>
            <a:r>
              <a:rPr lang="pt-BR" b="1" dirty="0"/>
              <a:t> </a:t>
            </a:r>
            <a:r>
              <a:rPr lang="pt-BR" b="1" dirty="0" err="1"/>
              <a:t>un</a:t>
            </a:r>
            <a:r>
              <a:rPr lang="es-419" b="1" dirty="0"/>
              <a:t> </a:t>
            </a:r>
            <a:r>
              <a:rPr lang="pt-BR" b="1" dirty="0"/>
              <a:t>(a)”</a:t>
            </a:r>
          </a:p>
          <a:p>
            <a:r>
              <a:rPr lang="es-ES" dirty="0"/>
              <a:t>La agregación y la composición son tipos específicos de asociación</a:t>
            </a:r>
            <a:endParaRPr lang="pt-BR" b="1" dirty="0"/>
          </a:p>
          <a:p>
            <a:endParaRPr lang="pt-BR" dirty="0"/>
          </a:p>
        </p:txBody>
      </p:sp>
      <p:pic>
        <p:nvPicPr>
          <p:cNvPr id="7" name="Imagem 6">
            <a:extLst>
              <a:ext uri="{FF2B5EF4-FFF2-40B4-BE49-F238E27FC236}">
                <a16:creationId xmlns:a16="http://schemas.microsoft.com/office/drawing/2014/main" id="{7B3928C6-BE5C-404F-B2CA-C37870A53CDE}"/>
              </a:ext>
            </a:extLst>
          </p:cNvPr>
          <p:cNvPicPr>
            <a:picLocks noChangeAspect="1"/>
          </p:cNvPicPr>
          <p:nvPr/>
        </p:nvPicPr>
        <p:blipFill>
          <a:blip r:embed="rId3"/>
          <a:stretch>
            <a:fillRect/>
          </a:stretch>
        </p:blipFill>
        <p:spPr>
          <a:xfrm>
            <a:off x="4010526" y="1931350"/>
            <a:ext cx="4527944" cy="2017188"/>
          </a:xfrm>
          <a:prstGeom prst="rect">
            <a:avLst/>
          </a:prstGeom>
        </p:spPr>
      </p:pic>
      <p:pic>
        <p:nvPicPr>
          <p:cNvPr id="13" name="Imagem 12">
            <a:extLst>
              <a:ext uri="{FF2B5EF4-FFF2-40B4-BE49-F238E27FC236}">
                <a16:creationId xmlns:a16="http://schemas.microsoft.com/office/drawing/2014/main" id="{45D35642-B71C-4866-982C-91A581999D02}"/>
              </a:ext>
            </a:extLst>
          </p:cNvPr>
          <p:cNvPicPr>
            <a:picLocks noChangeAspect="1"/>
          </p:cNvPicPr>
          <p:nvPr/>
        </p:nvPicPr>
        <p:blipFill>
          <a:blip r:embed="rId4"/>
          <a:stretch>
            <a:fillRect/>
          </a:stretch>
        </p:blipFill>
        <p:spPr>
          <a:xfrm>
            <a:off x="6757994" y="3948538"/>
            <a:ext cx="4683148" cy="2532368"/>
          </a:xfrm>
          <a:prstGeom prst="rect">
            <a:avLst/>
          </a:prstGeom>
        </p:spPr>
      </p:pic>
    </p:spTree>
    <p:extLst>
      <p:ext uri="{BB962C8B-B14F-4D97-AF65-F5344CB8AC3E}">
        <p14:creationId xmlns:p14="http://schemas.microsoft.com/office/powerpoint/2010/main" val="31327287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Relaciones entre </a:t>
            </a:r>
            <a:r>
              <a:rPr lang="es-419" b="0" i="0" dirty="0">
                <a:solidFill>
                  <a:srgbClr val="E8EAED"/>
                </a:solidFill>
                <a:effectLst/>
                <a:latin typeface="Roboto"/>
              </a:rPr>
              <a:t>clases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793242"/>
          </a:xfrm>
        </p:spPr>
        <p:txBody>
          <a:bodyPr/>
          <a:lstStyle/>
          <a:p>
            <a:r>
              <a:rPr lang="es-419" dirty="0"/>
              <a:t>Generalización</a:t>
            </a:r>
            <a:r>
              <a:rPr lang="pt-BR" dirty="0"/>
              <a:t> – </a:t>
            </a:r>
            <a:r>
              <a:rPr lang="pt-BR" b="1" dirty="0"/>
              <a:t>“Es una”</a:t>
            </a:r>
          </a:p>
        </p:txBody>
      </p:sp>
      <p:pic>
        <p:nvPicPr>
          <p:cNvPr id="5" name="Imagem 4">
            <a:extLst>
              <a:ext uri="{FF2B5EF4-FFF2-40B4-BE49-F238E27FC236}">
                <a16:creationId xmlns:a16="http://schemas.microsoft.com/office/drawing/2014/main" id="{1FC6424D-2B5E-41D2-A94D-7109652696CD}"/>
              </a:ext>
            </a:extLst>
          </p:cNvPr>
          <p:cNvPicPr>
            <a:picLocks noChangeAspect="1"/>
          </p:cNvPicPr>
          <p:nvPr/>
        </p:nvPicPr>
        <p:blipFill>
          <a:blip r:embed="rId3"/>
          <a:stretch>
            <a:fillRect/>
          </a:stretch>
        </p:blipFill>
        <p:spPr>
          <a:xfrm>
            <a:off x="3614344" y="1657350"/>
            <a:ext cx="5377257" cy="2385261"/>
          </a:xfrm>
          <a:prstGeom prst="rect">
            <a:avLst/>
          </a:prstGeom>
        </p:spPr>
      </p:pic>
      <p:pic>
        <p:nvPicPr>
          <p:cNvPr id="9" name="Imagem 8">
            <a:extLst>
              <a:ext uri="{FF2B5EF4-FFF2-40B4-BE49-F238E27FC236}">
                <a16:creationId xmlns:a16="http://schemas.microsoft.com/office/drawing/2014/main" id="{25C6E6DA-EB40-4A18-8050-57A78501F8B0}"/>
              </a:ext>
            </a:extLst>
          </p:cNvPr>
          <p:cNvPicPr>
            <a:picLocks noChangeAspect="1"/>
          </p:cNvPicPr>
          <p:nvPr/>
        </p:nvPicPr>
        <p:blipFill>
          <a:blip r:embed="rId4"/>
          <a:stretch>
            <a:fillRect/>
          </a:stretch>
        </p:blipFill>
        <p:spPr>
          <a:xfrm>
            <a:off x="8582184" y="1388478"/>
            <a:ext cx="3011702" cy="4336542"/>
          </a:xfrm>
          <a:prstGeom prst="rect">
            <a:avLst/>
          </a:prstGeom>
        </p:spPr>
      </p:pic>
    </p:spTree>
    <p:extLst>
      <p:ext uri="{BB962C8B-B14F-4D97-AF65-F5344CB8AC3E}">
        <p14:creationId xmlns:p14="http://schemas.microsoft.com/office/powerpoint/2010/main" val="427073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Relaciones entre </a:t>
            </a:r>
            <a:r>
              <a:rPr lang="es-419" b="0" i="0" dirty="0">
                <a:solidFill>
                  <a:srgbClr val="E8EAED"/>
                </a:solidFill>
                <a:effectLst/>
                <a:latin typeface="Roboto"/>
              </a:rPr>
              <a:t>clases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831342"/>
          </a:xfrm>
        </p:spPr>
        <p:txBody>
          <a:bodyPr>
            <a:normAutofit lnSpcReduction="10000"/>
          </a:bodyPr>
          <a:lstStyle/>
          <a:p>
            <a:r>
              <a:rPr lang="es-ES" dirty="0"/>
              <a:t>Implementación de interfaz - </a:t>
            </a:r>
            <a:r>
              <a:rPr lang="es-ES" b="1" dirty="0"/>
              <a:t>"Implementa"</a:t>
            </a:r>
            <a:r>
              <a:rPr lang="es-ES" dirty="0"/>
              <a:t>. En LabVIEW solo se puede heredar de una clase, pero se puede implementar múltiples interfaces.</a:t>
            </a:r>
            <a:endParaRPr lang="pt-BR" dirty="0"/>
          </a:p>
        </p:txBody>
      </p:sp>
      <p:pic>
        <p:nvPicPr>
          <p:cNvPr id="5" name="Imagem 4">
            <a:extLst>
              <a:ext uri="{FF2B5EF4-FFF2-40B4-BE49-F238E27FC236}">
                <a16:creationId xmlns:a16="http://schemas.microsoft.com/office/drawing/2014/main" id="{5910E649-7927-4EED-AAD6-666DAC65C750}"/>
              </a:ext>
            </a:extLst>
          </p:cNvPr>
          <p:cNvPicPr>
            <a:picLocks noChangeAspect="1"/>
          </p:cNvPicPr>
          <p:nvPr/>
        </p:nvPicPr>
        <p:blipFill>
          <a:blip r:embed="rId3"/>
          <a:stretch>
            <a:fillRect/>
          </a:stretch>
        </p:blipFill>
        <p:spPr>
          <a:xfrm>
            <a:off x="3869268" y="1802307"/>
            <a:ext cx="7459116" cy="4191585"/>
          </a:xfrm>
          <a:prstGeom prst="rect">
            <a:avLst/>
          </a:prstGeom>
        </p:spPr>
      </p:pic>
    </p:spTree>
    <p:extLst>
      <p:ext uri="{BB962C8B-B14F-4D97-AF65-F5344CB8AC3E}">
        <p14:creationId xmlns:p14="http://schemas.microsoft.com/office/powerpoint/2010/main" val="37336190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4EC39E-DAE0-4C29-8688-B3CE0DD81E19}"/>
              </a:ext>
            </a:extLst>
          </p:cNvPr>
          <p:cNvSpPr>
            <a:spLocks noGrp="1"/>
          </p:cNvSpPr>
          <p:nvPr>
            <p:ph type="title"/>
          </p:nvPr>
        </p:nvSpPr>
        <p:spPr>
          <a:xfrm>
            <a:off x="252919" y="1123837"/>
            <a:ext cx="3083134" cy="4601183"/>
          </a:xfrm>
        </p:spPr>
        <p:txBody>
          <a:bodyPr/>
          <a:lstStyle/>
          <a:p>
            <a:r>
              <a:rPr lang="es-419" dirty="0">
                <a:effectLst>
                  <a:outerShdw blurRad="38100" dist="38100" dir="2700000" algn="tl">
                    <a:srgbClr val="000000">
                      <a:alpha val="43137"/>
                    </a:srgbClr>
                  </a:outerShdw>
                </a:effectLst>
              </a:rPr>
              <a:t>Demostración</a:t>
            </a:r>
            <a:br>
              <a:rPr lang="pt-BR" dirty="0"/>
            </a:br>
            <a:br>
              <a:rPr lang="pt-BR" dirty="0"/>
            </a:br>
            <a:r>
              <a:rPr lang="pt-BR" b="0" i="0" dirty="0">
                <a:solidFill>
                  <a:srgbClr val="E8EAED"/>
                </a:solidFill>
                <a:effectLst/>
                <a:latin typeface="Roboto"/>
              </a:rPr>
              <a:t>Relaciones entre </a:t>
            </a:r>
            <a:r>
              <a:rPr lang="es-419" b="0" i="0" dirty="0">
                <a:solidFill>
                  <a:srgbClr val="E8EAED"/>
                </a:solidFill>
                <a:effectLst/>
                <a:latin typeface="Roboto"/>
              </a:rPr>
              <a:t>clases</a:t>
            </a:r>
            <a:endParaRPr lang="pt-BR" dirty="0"/>
          </a:p>
        </p:txBody>
      </p:sp>
      <p:pic>
        <p:nvPicPr>
          <p:cNvPr id="5" name="Imagem 4">
            <a:extLst>
              <a:ext uri="{FF2B5EF4-FFF2-40B4-BE49-F238E27FC236}">
                <a16:creationId xmlns:a16="http://schemas.microsoft.com/office/drawing/2014/main" id="{D6EC6981-EF7E-4288-951C-F94219F28F93}"/>
              </a:ext>
            </a:extLst>
          </p:cNvPr>
          <p:cNvPicPr>
            <a:picLocks noChangeAspect="1"/>
          </p:cNvPicPr>
          <p:nvPr/>
        </p:nvPicPr>
        <p:blipFill>
          <a:blip r:embed="rId3"/>
          <a:stretch>
            <a:fillRect/>
          </a:stretch>
        </p:blipFill>
        <p:spPr>
          <a:xfrm>
            <a:off x="4096242" y="1013305"/>
            <a:ext cx="6738978" cy="2883831"/>
          </a:xfrm>
          <a:prstGeom prst="rect">
            <a:avLst/>
          </a:prstGeom>
        </p:spPr>
      </p:pic>
      <p:pic>
        <p:nvPicPr>
          <p:cNvPr id="4" name="Picture 2" descr="clip_image001">
            <a:extLst>
              <a:ext uri="{FF2B5EF4-FFF2-40B4-BE49-F238E27FC236}">
                <a16:creationId xmlns:a16="http://schemas.microsoft.com/office/drawing/2014/main" id="{F6FBE9B9-2381-4F8E-BA03-749B3C68C7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2135" y="3893690"/>
            <a:ext cx="1663735" cy="79777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ícone De Email, ícones De E Mail, Endereço, Fundo Imagem PNG e Vetor Para  Download Gratuito in 2020 | Email icon, Iphone icon, Mail icon">
            <a:extLst>
              <a:ext uri="{FF2B5EF4-FFF2-40B4-BE49-F238E27FC236}">
                <a16:creationId xmlns:a16="http://schemas.microsoft.com/office/drawing/2014/main" id="{E22A670B-EC4F-47B1-BEAB-75BB6403BF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23555" y="3661629"/>
            <a:ext cx="1138609" cy="113860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The Pros and Cons of SMS as An Alert Notification System">
            <a:extLst>
              <a:ext uri="{FF2B5EF4-FFF2-40B4-BE49-F238E27FC236}">
                <a16:creationId xmlns:a16="http://schemas.microsoft.com/office/drawing/2014/main" id="{91549C0F-1D29-4232-B891-16E1D869D07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89477" y="3673969"/>
            <a:ext cx="1709714" cy="1139809"/>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LOG File icon PNG and SVG Vector Free Download">
            <a:extLst>
              <a:ext uri="{FF2B5EF4-FFF2-40B4-BE49-F238E27FC236}">
                <a16:creationId xmlns:a16="http://schemas.microsoft.com/office/drawing/2014/main" id="{D55958E8-CC8A-48D7-B733-381216B56BD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80492" y="3897136"/>
            <a:ext cx="757809" cy="802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2115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Uno R3 SMD CH340 - Eletrogate - Loja de Arduino \\ Robótica \\ Apostilas \\  Kits">
            <a:extLst>
              <a:ext uri="{FF2B5EF4-FFF2-40B4-BE49-F238E27FC236}">
                <a16:creationId xmlns:a16="http://schemas.microsoft.com/office/drawing/2014/main" id="{464E26B4-4608-4012-B866-07167E5F40F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7833" r="90000">
                        <a14:foregroundMark x1="7833" y1="59000" x2="7833" y2="55333"/>
                        <a14:foregroundMark x1="8667" y1="54833" x2="8667" y2="55667"/>
                      </a14:backgroundRemoval>
                    </a14:imgEffect>
                  </a14:imgLayer>
                </a14:imgProps>
              </a:ext>
              <a:ext uri="{28A0092B-C50C-407E-A947-70E740481C1C}">
                <a14:useLocalDpi xmlns:a14="http://schemas.microsoft.com/office/drawing/2010/main" val="0"/>
              </a:ext>
            </a:extLst>
          </a:blip>
          <a:srcRect/>
          <a:stretch>
            <a:fillRect/>
          </a:stretch>
        </p:blipFill>
        <p:spPr bwMode="auto">
          <a:xfrm>
            <a:off x="4239458" y="2851671"/>
            <a:ext cx="2402812" cy="240281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E34EC39E-DAE0-4C29-8688-B3CE0DD81E19}"/>
              </a:ext>
            </a:extLst>
          </p:cNvPr>
          <p:cNvSpPr>
            <a:spLocks noGrp="1"/>
          </p:cNvSpPr>
          <p:nvPr>
            <p:ph type="title"/>
          </p:nvPr>
        </p:nvSpPr>
        <p:spPr>
          <a:xfrm>
            <a:off x="252919" y="1123837"/>
            <a:ext cx="3083134" cy="4601183"/>
          </a:xfrm>
        </p:spPr>
        <p:txBody>
          <a:bodyPr/>
          <a:lstStyle/>
          <a:p>
            <a:r>
              <a:rPr lang="es-419" dirty="0">
                <a:effectLst>
                  <a:outerShdw blurRad="38100" dist="38100" dir="2700000" algn="tl">
                    <a:srgbClr val="000000">
                      <a:alpha val="43137"/>
                    </a:srgbClr>
                  </a:outerShdw>
                </a:effectLst>
              </a:rPr>
              <a:t>Demostración</a:t>
            </a:r>
            <a:br>
              <a:rPr lang="pt-BR" dirty="0"/>
            </a:br>
            <a:br>
              <a:rPr lang="pt-BR" dirty="0"/>
            </a:br>
            <a:r>
              <a:rPr lang="pt-BR" b="0" i="0" dirty="0">
                <a:solidFill>
                  <a:srgbClr val="E8EAED"/>
                </a:solidFill>
                <a:effectLst/>
                <a:latin typeface="Roboto"/>
              </a:rPr>
              <a:t>Relaciones entre </a:t>
            </a:r>
            <a:r>
              <a:rPr lang="es-419" b="0" i="0" dirty="0">
                <a:solidFill>
                  <a:srgbClr val="E8EAED"/>
                </a:solidFill>
                <a:effectLst/>
                <a:latin typeface="Roboto"/>
              </a:rPr>
              <a:t>clases</a:t>
            </a:r>
            <a:endParaRPr lang="pt-BR" dirty="0"/>
          </a:p>
        </p:txBody>
      </p:sp>
      <p:pic>
        <p:nvPicPr>
          <p:cNvPr id="2050" name="Picture 2" descr="Arduino WiFi Shield">
            <a:hlinkClick r:id="rId5" action="ppaction://hlinkfile"/>
            <a:extLst>
              <a:ext uri="{FF2B5EF4-FFF2-40B4-BE49-F238E27FC236}">
                <a16:creationId xmlns:a16="http://schemas.microsoft.com/office/drawing/2014/main" id="{CC2C7C18-3282-44A1-A905-E8C32BAEA2AA}"/>
              </a:ext>
            </a:extLst>
          </p:cNvPr>
          <p:cNvPicPr>
            <a:picLocks noGrp="1" noChangeAspect="1" noChangeArrowheads="1"/>
          </p:cNvPicPr>
          <p:nvPr>
            <p:ph idx="1"/>
          </p:nvPr>
        </p:nvPicPr>
        <p:blipFill>
          <a:blip r:embed="rId6">
            <a:extLst>
              <a:ext uri="{BEBA8EAE-BF5A-486C-A8C5-ECC9F3942E4B}">
                <a14:imgProps xmlns:a14="http://schemas.microsoft.com/office/drawing/2010/main">
                  <a14:imgLayer r:embed="rId7">
                    <a14:imgEffect>
                      <a14:backgroundRemoval t="8800" b="89867" l="10000" r="90000">
                        <a14:foregroundMark x1="44200" y1="74400" x2="45800" y2="76267"/>
                        <a14:foregroundMark x1="16800" y1="52000" x2="16800" y2="52000"/>
                        <a14:foregroundMark x1="52400" y1="8800" x2="52400" y2="8800"/>
                        <a14:backgroundMark x1="30600" y1="77867" x2="27200" y2="77067"/>
                        <a14:backgroundMark x1="62400" y1="77600" x2="62000" y2="77333"/>
                        <a14:backgroundMark x1="77400" y1="61067" x2="77000" y2="59467"/>
                        <a14:backgroundMark x1="76800" y1="58133" x2="76800" y2="58133"/>
                        <a14:backgroundMark x1="77200" y1="57600" x2="77200" y2="57600"/>
                      </a14:backgroundRemoval>
                    </a14:imgEffect>
                  </a14:imgLayer>
                </a14:imgProps>
              </a:ext>
              <a:ext uri="{28A0092B-C50C-407E-A947-70E740481C1C}">
                <a14:useLocalDpi xmlns:a14="http://schemas.microsoft.com/office/drawing/2010/main" val="0"/>
              </a:ext>
            </a:extLst>
          </a:blip>
          <a:srcRect/>
          <a:stretch>
            <a:fillRect/>
          </a:stretch>
        </p:blipFill>
        <p:spPr bwMode="auto">
          <a:xfrm rot="384256">
            <a:off x="4015850" y="1083926"/>
            <a:ext cx="2702674" cy="20270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ódulo WiFi ESP8266 NodeMcu ESP-12 - FilipeFlop">
            <a:extLst>
              <a:ext uri="{FF2B5EF4-FFF2-40B4-BE49-F238E27FC236}">
                <a16:creationId xmlns:a16="http://schemas.microsoft.com/office/drawing/2014/main" id="{296D09EB-3C95-42FB-A88C-6183A943CF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flipH="1">
            <a:off x="8173581" y="2098850"/>
            <a:ext cx="2747125" cy="274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4373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0 L 0 0.25 E" pathEditMode="relative" ptsTypes="">
                                      <p:cBhvr>
                                        <p:cTn id="6" dur="2000" fill="hold"/>
                                        <p:tgtEl>
                                          <p:spTgt spid="2050"/>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es-ES" sz="6000" b="0" i="0" dirty="0">
                <a:solidFill>
                  <a:srgbClr val="E8EAED"/>
                </a:solidFill>
                <a:effectLst/>
                <a:latin typeface="Roboto"/>
              </a:rPr>
              <a:t>Ideas / ejemplos de proyectos en LabVIEW</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Para abrir </a:t>
            </a:r>
            <a:r>
              <a:rPr lang="es-419" sz="2400" dirty="0">
                <a:solidFill>
                  <a:schemeClr val="accent1"/>
                </a:solidFill>
              </a:rPr>
              <a:t>la</a:t>
            </a:r>
            <a:r>
              <a:rPr lang="pt-BR" sz="2400" dirty="0">
                <a:solidFill>
                  <a:schemeClr val="accent1"/>
                </a:solidFill>
              </a:rPr>
              <a:t> mente</a:t>
            </a:r>
          </a:p>
        </p:txBody>
      </p:sp>
    </p:spTree>
    <p:extLst>
      <p:ext uri="{BB962C8B-B14F-4D97-AF65-F5344CB8AC3E}">
        <p14:creationId xmlns:p14="http://schemas.microsoft.com/office/powerpoint/2010/main" val="3751096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0599FC-947E-444C-B083-534537638975}"/>
              </a:ext>
            </a:extLst>
          </p:cNvPr>
          <p:cNvSpPr>
            <a:spLocks noGrp="1"/>
          </p:cNvSpPr>
          <p:nvPr>
            <p:ph type="title"/>
          </p:nvPr>
        </p:nvSpPr>
        <p:spPr>
          <a:xfrm>
            <a:off x="252919" y="1123837"/>
            <a:ext cx="2947482" cy="4601183"/>
          </a:xfrm>
        </p:spPr>
        <p:txBody>
          <a:bodyPr>
            <a:normAutofit/>
          </a:bodyPr>
          <a:lstStyle/>
          <a:p>
            <a:r>
              <a:rPr lang="es-419" dirty="0"/>
              <a:t>Quién</a:t>
            </a:r>
            <a:r>
              <a:rPr lang="pt-BR" dirty="0"/>
              <a:t> </a:t>
            </a:r>
            <a:r>
              <a:rPr lang="es-419" dirty="0"/>
              <a:t>soy</a:t>
            </a:r>
            <a:r>
              <a:rPr lang="pt-BR" dirty="0"/>
              <a:t> </a:t>
            </a:r>
            <a:r>
              <a:rPr lang="es-419" dirty="0"/>
              <a:t>yo</a:t>
            </a:r>
            <a:r>
              <a:rPr lang="pt-BR" dirty="0"/>
              <a:t>?</a:t>
            </a:r>
          </a:p>
        </p:txBody>
      </p:sp>
      <p:sp>
        <p:nvSpPr>
          <p:cNvPr id="3" name="Espaço Reservado para Conteúdo 2">
            <a:extLst>
              <a:ext uri="{FF2B5EF4-FFF2-40B4-BE49-F238E27FC236}">
                <a16:creationId xmlns:a16="http://schemas.microsoft.com/office/drawing/2014/main" id="{97EC7FD0-D272-4AFC-810A-2F4E3B894EE6}"/>
              </a:ext>
            </a:extLst>
          </p:cNvPr>
          <p:cNvSpPr>
            <a:spLocks noGrp="1"/>
          </p:cNvSpPr>
          <p:nvPr>
            <p:ph idx="1"/>
          </p:nvPr>
        </p:nvSpPr>
        <p:spPr>
          <a:xfrm>
            <a:off x="3869267" y="864108"/>
            <a:ext cx="3585891" cy="5120640"/>
          </a:xfrm>
        </p:spPr>
        <p:txBody>
          <a:bodyPr>
            <a:normAutofit fontScale="92500"/>
          </a:bodyPr>
          <a:lstStyle/>
          <a:p>
            <a:r>
              <a:rPr lang="es-ES" sz="2200" dirty="0"/>
              <a:t>Felipe Flores</a:t>
            </a:r>
          </a:p>
          <a:p>
            <a:endParaRPr lang="es-ES" sz="2200" dirty="0"/>
          </a:p>
          <a:p>
            <a:r>
              <a:rPr lang="es-ES" sz="2200" dirty="0"/>
              <a:t>Ingeniero de Control y Automatización del Instituto Federal de Educación, Ciencia y Tecnología de São Paulo (IFSP), y Especialista en Ingeniería de Software de la Universidad São Judas </a:t>
            </a:r>
            <a:r>
              <a:rPr lang="es-ES" sz="2200" dirty="0" err="1"/>
              <a:t>Tadeu</a:t>
            </a:r>
            <a:r>
              <a:rPr lang="es-ES" sz="2200" dirty="0"/>
              <a:t>.</a:t>
            </a:r>
          </a:p>
          <a:p>
            <a:r>
              <a:rPr lang="es-ES" sz="2200" dirty="0"/>
              <a:t>Ingeniero Senior de Soporte Técnico.</a:t>
            </a:r>
          </a:p>
          <a:p>
            <a:r>
              <a:rPr lang="es-ES" sz="2200" dirty="0"/>
              <a:t>¡Apasionado por el software!</a:t>
            </a:r>
          </a:p>
          <a:p>
            <a:r>
              <a:rPr lang="es-ES" sz="2200" dirty="0"/>
              <a:t>Interesado en POO.</a:t>
            </a:r>
            <a:br>
              <a:rPr lang="pt-BR" dirty="0"/>
            </a:br>
            <a:endParaRPr lang="pt-BR" dirty="0"/>
          </a:p>
        </p:txBody>
      </p:sp>
      <p:pic>
        <p:nvPicPr>
          <p:cNvPr id="5" name="Imagem 4">
            <a:extLst>
              <a:ext uri="{FF2B5EF4-FFF2-40B4-BE49-F238E27FC236}">
                <a16:creationId xmlns:a16="http://schemas.microsoft.com/office/drawing/2014/main" id="{FF7FFBA6-FC46-4B9C-9E38-3E06511B76C6}"/>
              </a:ext>
            </a:extLst>
          </p:cNvPr>
          <p:cNvPicPr>
            <a:picLocks noChangeAspect="1"/>
          </p:cNvPicPr>
          <p:nvPr/>
        </p:nvPicPr>
        <p:blipFill>
          <a:blip r:embed="rId3"/>
          <a:srcRect t="877" b="877"/>
          <a:stretch/>
        </p:blipFill>
        <p:spPr>
          <a:xfrm>
            <a:off x="7818120" y="758952"/>
            <a:ext cx="3617432" cy="5330952"/>
          </a:xfrm>
          <a:prstGeom prst="rect">
            <a:avLst/>
          </a:prstGeom>
        </p:spPr>
      </p:pic>
    </p:spTree>
    <p:extLst>
      <p:ext uri="{BB962C8B-B14F-4D97-AF65-F5344CB8AC3E}">
        <p14:creationId xmlns:p14="http://schemas.microsoft.com/office/powerpoint/2010/main" val="1576623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8C4C81-D77A-4475-B3D7-A71F0495CBB4}"/>
              </a:ext>
            </a:extLst>
          </p:cNvPr>
          <p:cNvSpPr>
            <a:spLocks noGrp="1"/>
          </p:cNvSpPr>
          <p:nvPr>
            <p:ph type="title"/>
          </p:nvPr>
        </p:nvSpPr>
        <p:spPr/>
        <p:txBody>
          <a:bodyPr/>
          <a:lstStyle/>
          <a:p>
            <a:r>
              <a:rPr lang="pt-BR" dirty="0" err="1"/>
              <a:t>Simple</a:t>
            </a:r>
            <a:r>
              <a:rPr lang="pt-BR" dirty="0"/>
              <a:t> API</a:t>
            </a:r>
          </a:p>
        </p:txBody>
      </p:sp>
      <p:sp>
        <p:nvSpPr>
          <p:cNvPr id="3" name="Espaço Reservado para Conteúdo 2">
            <a:extLst>
              <a:ext uri="{FF2B5EF4-FFF2-40B4-BE49-F238E27FC236}">
                <a16:creationId xmlns:a16="http://schemas.microsoft.com/office/drawing/2014/main" id="{17B464D6-7131-488F-A6C1-2D843569B194}"/>
              </a:ext>
            </a:extLst>
          </p:cNvPr>
          <p:cNvSpPr>
            <a:spLocks noGrp="1"/>
          </p:cNvSpPr>
          <p:nvPr>
            <p:ph idx="1"/>
          </p:nvPr>
        </p:nvSpPr>
        <p:spPr>
          <a:xfrm>
            <a:off x="3869268" y="864108"/>
            <a:ext cx="7315200" cy="640842"/>
          </a:xfrm>
        </p:spPr>
        <p:txBody>
          <a:bodyPr/>
          <a:lstStyle/>
          <a:p>
            <a:pPr marL="0" indent="0">
              <a:buNone/>
            </a:pPr>
            <a:r>
              <a:rPr lang="pt-BR" dirty="0">
                <a:hlinkClick r:id="rId2"/>
              </a:rPr>
              <a:t>API de Scanner da </a:t>
            </a:r>
            <a:r>
              <a:rPr lang="pt-BR" dirty="0" err="1">
                <a:hlinkClick r:id="rId2"/>
              </a:rPr>
              <a:t>Pepperl</a:t>
            </a:r>
            <a:r>
              <a:rPr lang="pt-BR" dirty="0">
                <a:hlinkClick r:id="rId2"/>
              </a:rPr>
              <a:t> </a:t>
            </a:r>
            <a:r>
              <a:rPr lang="pt-BR" dirty="0" err="1">
                <a:hlinkClick r:id="rId2"/>
              </a:rPr>
              <a:t>Füchs</a:t>
            </a:r>
            <a:endParaRPr lang="pt-BR" dirty="0"/>
          </a:p>
        </p:txBody>
      </p:sp>
      <p:pic>
        <p:nvPicPr>
          <p:cNvPr id="5" name="Imagem 4" descr="Uma imagem contendo Interface gráfica do usuário&#10;&#10;Descrição gerada automaticamente">
            <a:extLst>
              <a:ext uri="{FF2B5EF4-FFF2-40B4-BE49-F238E27FC236}">
                <a16:creationId xmlns:a16="http://schemas.microsoft.com/office/drawing/2014/main" id="{1A5EDEB3-D289-4B65-A508-CEE8668F8ED9}"/>
              </a:ext>
            </a:extLst>
          </p:cNvPr>
          <p:cNvPicPr>
            <a:picLocks noChangeAspect="1"/>
          </p:cNvPicPr>
          <p:nvPr/>
        </p:nvPicPr>
        <p:blipFill>
          <a:blip r:embed="rId3"/>
          <a:stretch>
            <a:fillRect/>
          </a:stretch>
        </p:blipFill>
        <p:spPr>
          <a:xfrm>
            <a:off x="3562350" y="2043112"/>
            <a:ext cx="7919357" cy="2771775"/>
          </a:xfrm>
          <a:prstGeom prst="rect">
            <a:avLst/>
          </a:prstGeom>
        </p:spPr>
      </p:pic>
    </p:spTree>
    <p:extLst>
      <p:ext uri="{BB962C8B-B14F-4D97-AF65-F5344CB8AC3E}">
        <p14:creationId xmlns:p14="http://schemas.microsoft.com/office/powerpoint/2010/main" val="36142105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BC3AF8-8D5D-4ADC-AE33-9DB29BA042B8}"/>
              </a:ext>
            </a:extLst>
          </p:cNvPr>
          <p:cNvSpPr>
            <a:spLocks noGrp="1"/>
          </p:cNvSpPr>
          <p:nvPr>
            <p:ph type="title"/>
          </p:nvPr>
        </p:nvSpPr>
        <p:spPr/>
        <p:txBody>
          <a:bodyPr/>
          <a:lstStyle/>
          <a:p>
            <a:r>
              <a:rPr lang="pt-BR" dirty="0"/>
              <a:t>Console </a:t>
            </a:r>
            <a:r>
              <a:rPr lang="pt-BR" dirty="0" err="1"/>
              <a:t>Wrapper</a:t>
            </a:r>
            <a:r>
              <a:rPr lang="pt-BR" dirty="0"/>
              <a:t> API</a:t>
            </a:r>
          </a:p>
        </p:txBody>
      </p:sp>
      <p:sp>
        <p:nvSpPr>
          <p:cNvPr id="3" name="Espaço Reservado para Conteúdo 2">
            <a:extLst>
              <a:ext uri="{FF2B5EF4-FFF2-40B4-BE49-F238E27FC236}">
                <a16:creationId xmlns:a16="http://schemas.microsoft.com/office/drawing/2014/main" id="{FCF07650-0D9E-42CA-8199-C2A3A7FAA3C8}"/>
              </a:ext>
            </a:extLst>
          </p:cNvPr>
          <p:cNvSpPr>
            <a:spLocks noGrp="1"/>
          </p:cNvSpPr>
          <p:nvPr>
            <p:ph idx="1"/>
          </p:nvPr>
        </p:nvSpPr>
        <p:spPr>
          <a:xfrm>
            <a:off x="3869268" y="864108"/>
            <a:ext cx="7315200" cy="697992"/>
          </a:xfrm>
        </p:spPr>
        <p:txBody>
          <a:bodyPr/>
          <a:lstStyle/>
          <a:p>
            <a:pPr marL="0" indent="0">
              <a:buNone/>
            </a:pPr>
            <a:r>
              <a:rPr lang="pt-BR" dirty="0" err="1">
                <a:hlinkClick r:id="rId2"/>
              </a:rPr>
              <a:t>Proyecto</a:t>
            </a:r>
            <a:r>
              <a:rPr lang="pt-BR" dirty="0">
                <a:hlinkClick r:id="rId2"/>
              </a:rPr>
              <a:t> "Console </a:t>
            </a:r>
            <a:r>
              <a:rPr lang="pt-BR" dirty="0" err="1">
                <a:hlinkClick r:id="rId2"/>
              </a:rPr>
              <a:t>Wrapper</a:t>
            </a:r>
            <a:r>
              <a:rPr lang="pt-BR" dirty="0">
                <a:hlinkClick r:id="rId2"/>
              </a:rPr>
              <a:t>".</a:t>
            </a:r>
            <a:endParaRPr lang="pt-BR" dirty="0"/>
          </a:p>
        </p:txBody>
      </p:sp>
      <p:pic>
        <p:nvPicPr>
          <p:cNvPr id="5" name="Imagem 4" descr="Uma imagem contendo Texto&#10;&#10;Descrição gerada automaticamente">
            <a:extLst>
              <a:ext uri="{FF2B5EF4-FFF2-40B4-BE49-F238E27FC236}">
                <a16:creationId xmlns:a16="http://schemas.microsoft.com/office/drawing/2014/main" id="{738A3615-BF93-4B2B-B34E-382E01806C31}"/>
              </a:ext>
            </a:extLst>
          </p:cNvPr>
          <p:cNvPicPr>
            <a:picLocks noChangeAspect="1"/>
          </p:cNvPicPr>
          <p:nvPr/>
        </p:nvPicPr>
        <p:blipFill>
          <a:blip r:embed="rId3"/>
          <a:stretch>
            <a:fillRect/>
          </a:stretch>
        </p:blipFill>
        <p:spPr>
          <a:xfrm>
            <a:off x="5315341" y="3781598"/>
            <a:ext cx="5121815" cy="2330620"/>
          </a:xfrm>
          <a:prstGeom prst="rect">
            <a:avLst/>
          </a:prstGeom>
        </p:spPr>
      </p:pic>
      <p:pic>
        <p:nvPicPr>
          <p:cNvPr id="7" name="Imagem 6" descr="Diagrama&#10;&#10;Descrição gerada automaticamente">
            <a:extLst>
              <a:ext uri="{FF2B5EF4-FFF2-40B4-BE49-F238E27FC236}">
                <a16:creationId xmlns:a16="http://schemas.microsoft.com/office/drawing/2014/main" id="{FBE07758-5E32-4BFA-A7D7-655E2C710CF5}"/>
              </a:ext>
            </a:extLst>
          </p:cNvPr>
          <p:cNvPicPr>
            <a:picLocks noChangeAspect="1"/>
          </p:cNvPicPr>
          <p:nvPr/>
        </p:nvPicPr>
        <p:blipFill>
          <a:blip r:embed="rId4"/>
          <a:stretch>
            <a:fillRect/>
          </a:stretch>
        </p:blipFill>
        <p:spPr>
          <a:xfrm>
            <a:off x="5603552" y="1762038"/>
            <a:ext cx="2648320" cy="1238423"/>
          </a:xfrm>
          <a:prstGeom prst="rect">
            <a:avLst/>
          </a:prstGeom>
        </p:spPr>
      </p:pic>
      <p:sp>
        <p:nvSpPr>
          <p:cNvPr id="18" name="Trapezoide 17">
            <a:extLst>
              <a:ext uri="{FF2B5EF4-FFF2-40B4-BE49-F238E27FC236}">
                <a16:creationId xmlns:a16="http://schemas.microsoft.com/office/drawing/2014/main" id="{76A13738-4167-4311-ABB5-46D9CD8EF60E}"/>
              </a:ext>
            </a:extLst>
          </p:cNvPr>
          <p:cNvSpPr/>
          <p:nvPr/>
        </p:nvSpPr>
        <p:spPr>
          <a:xfrm>
            <a:off x="6138280" y="2630044"/>
            <a:ext cx="3558540" cy="1390650"/>
          </a:xfrm>
          <a:custGeom>
            <a:avLst/>
            <a:gdLst>
              <a:gd name="connsiteX0" fmla="*/ 0 w 2304494"/>
              <a:gd name="connsiteY0" fmla="*/ 1514475 h 1514475"/>
              <a:gd name="connsiteX1" fmla="*/ 378619 w 2304494"/>
              <a:gd name="connsiteY1" fmla="*/ 0 h 1514475"/>
              <a:gd name="connsiteX2" fmla="*/ 1925875 w 2304494"/>
              <a:gd name="connsiteY2" fmla="*/ 0 h 1514475"/>
              <a:gd name="connsiteX3" fmla="*/ 2304494 w 2304494"/>
              <a:gd name="connsiteY3" fmla="*/ 1514475 h 1514475"/>
              <a:gd name="connsiteX4" fmla="*/ 0 w 2304494"/>
              <a:gd name="connsiteY4" fmla="*/ 1514475 h 1514475"/>
              <a:gd name="connsiteX0" fmla="*/ 0 w 4885769"/>
              <a:gd name="connsiteY0" fmla="*/ 1514475 h 1514475"/>
              <a:gd name="connsiteX1" fmla="*/ 378619 w 4885769"/>
              <a:gd name="connsiteY1" fmla="*/ 0 h 1514475"/>
              <a:gd name="connsiteX2" fmla="*/ 1925875 w 4885769"/>
              <a:gd name="connsiteY2" fmla="*/ 0 h 1514475"/>
              <a:gd name="connsiteX3" fmla="*/ 4885769 w 4885769"/>
              <a:gd name="connsiteY3" fmla="*/ 1485900 h 1514475"/>
              <a:gd name="connsiteX4" fmla="*/ 0 w 4885769"/>
              <a:gd name="connsiteY4" fmla="*/ 1514475 h 1514475"/>
              <a:gd name="connsiteX0" fmla="*/ 0 w 4885769"/>
              <a:gd name="connsiteY0" fmla="*/ 1514475 h 1514475"/>
              <a:gd name="connsiteX1" fmla="*/ 378619 w 4885769"/>
              <a:gd name="connsiteY1" fmla="*/ 0 h 1514475"/>
              <a:gd name="connsiteX2" fmla="*/ 2221150 w 4885769"/>
              <a:gd name="connsiteY2" fmla="*/ 123825 h 1514475"/>
              <a:gd name="connsiteX3" fmla="*/ 4885769 w 4885769"/>
              <a:gd name="connsiteY3" fmla="*/ 1485900 h 1514475"/>
              <a:gd name="connsiteX4" fmla="*/ 0 w 4885769"/>
              <a:gd name="connsiteY4" fmla="*/ 1514475 h 1514475"/>
              <a:gd name="connsiteX0" fmla="*/ 0 w 4885769"/>
              <a:gd name="connsiteY0" fmla="*/ 1390650 h 1390650"/>
              <a:gd name="connsiteX1" fmla="*/ 1807369 w 4885769"/>
              <a:gd name="connsiteY1" fmla="*/ 28575 h 1390650"/>
              <a:gd name="connsiteX2" fmla="*/ 2221150 w 4885769"/>
              <a:gd name="connsiteY2" fmla="*/ 0 h 1390650"/>
              <a:gd name="connsiteX3" fmla="*/ 4885769 w 4885769"/>
              <a:gd name="connsiteY3" fmla="*/ 1362075 h 1390650"/>
              <a:gd name="connsiteX4" fmla="*/ 0 w 4885769"/>
              <a:gd name="connsiteY4" fmla="*/ 1390650 h 1390650"/>
              <a:gd name="connsiteX0" fmla="*/ 0 w 4885769"/>
              <a:gd name="connsiteY0" fmla="*/ 1390650 h 1390650"/>
              <a:gd name="connsiteX1" fmla="*/ 1864519 w 4885769"/>
              <a:gd name="connsiteY1" fmla="*/ 9525 h 1390650"/>
              <a:gd name="connsiteX2" fmla="*/ 2221150 w 4885769"/>
              <a:gd name="connsiteY2" fmla="*/ 0 h 1390650"/>
              <a:gd name="connsiteX3" fmla="*/ 4885769 w 4885769"/>
              <a:gd name="connsiteY3" fmla="*/ 1362075 h 1390650"/>
              <a:gd name="connsiteX4" fmla="*/ 0 w 4885769"/>
              <a:gd name="connsiteY4" fmla="*/ 1390650 h 1390650"/>
              <a:gd name="connsiteX0" fmla="*/ 0 w 4885769"/>
              <a:gd name="connsiteY0" fmla="*/ 1390650 h 1390650"/>
              <a:gd name="connsiteX1" fmla="*/ 1876425 w 4885769"/>
              <a:gd name="connsiteY1" fmla="*/ 0 h 1390650"/>
              <a:gd name="connsiteX2" fmla="*/ 2221150 w 4885769"/>
              <a:gd name="connsiteY2" fmla="*/ 0 h 1390650"/>
              <a:gd name="connsiteX3" fmla="*/ 4885769 w 4885769"/>
              <a:gd name="connsiteY3" fmla="*/ 1362075 h 1390650"/>
              <a:gd name="connsiteX4" fmla="*/ 0 w 4885769"/>
              <a:gd name="connsiteY4" fmla="*/ 1390650 h 13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5769" h="1390650">
                <a:moveTo>
                  <a:pt x="0" y="1390650"/>
                </a:moveTo>
                <a:lnTo>
                  <a:pt x="1876425" y="0"/>
                </a:lnTo>
                <a:lnTo>
                  <a:pt x="2221150" y="0"/>
                </a:lnTo>
                <a:lnTo>
                  <a:pt x="4885769" y="1362075"/>
                </a:lnTo>
                <a:lnTo>
                  <a:pt x="0" y="139065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7891720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9CE250-8263-4704-BC0B-84467698E546}"/>
              </a:ext>
            </a:extLst>
          </p:cNvPr>
          <p:cNvSpPr>
            <a:spLocks noGrp="1"/>
          </p:cNvSpPr>
          <p:nvPr>
            <p:ph type="title"/>
          </p:nvPr>
        </p:nvSpPr>
        <p:spPr/>
        <p:txBody>
          <a:bodyPr/>
          <a:lstStyle/>
          <a:p>
            <a:r>
              <a:rPr lang="pt-BR" dirty="0"/>
              <a:t>Hardware </a:t>
            </a:r>
            <a:r>
              <a:rPr lang="pt-BR" dirty="0" err="1"/>
              <a:t>Abstraction</a:t>
            </a:r>
            <a:r>
              <a:rPr lang="pt-BR" dirty="0"/>
              <a:t> </a:t>
            </a:r>
            <a:r>
              <a:rPr lang="pt-BR" dirty="0" err="1"/>
              <a:t>Layer</a:t>
            </a:r>
            <a:endParaRPr lang="pt-BR" dirty="0"/>
          </a:p>
        </p:txBody>
      </p:sp>
      <p:sp>
        <p:nvSpPr>
          <p:cNvPr id="3" name="Espaço Reservado para Conteúdo 2">
            <a:extLst>
              <a:ext uri="{FF2B5EF4-FFF2-40B4-BE49-F238E27FC236}">
                <a16:creationId xmlns:a16="http://schemas.microsoft.com/office/drawing/2014/main" id="{D2EFEA87-DC31-4F05-A6CF-72B2929A919D}"/>
              </a:ext>
            </a:extLst>
          </p:cNvPr>
          <p:cNvSpPr>
            <a:spLocks noGrp="1"/>
          </p:cNvSpPr>
          <p:nvPr>
            <p:ph idx="1"/>
          </p:nvPr>
        </p:nvSpPr>
        <p:spPr>
          <a:xfrm>
            <a:off x="3869268" y="864108"/>
            <a:ext cx="7315200" cy="598932"/>
          </a:xfrm>
        </p:spPr>
        <p:txBody>
          <a:bodyPr/>
          <a:lstStyle/>
          <a:p>
            <a:r>
              <a:rPr lang="pt-BR" dirty="0" err="1">
                <a:hlinkClick r:id="rId3"/>
              </a:rPr>
              <a:t>Automated</a:t>
            </a:r>
            <a:r>
              <a:rPr lang="pt-BR" dirty="0">
                <a:hlinkClick r:id="rId3"/>
              </a:rPr>
              <a:t> </a:t>
            </a:r>
            <a:r>
              <a:rPr lang="pt-BR" dirty="0" err="1">
                <a:hlinkClick r:id="rId3"/>
              </a:rPr>
              <a:t>Controller</a:t>
            </a:r>
            <a:r>
              <a:rPr lang="pt-BR" dirty="0">
                <a:hlinkClick r:id="rId3"/>
              </a:rPr>
              <a:t> </a:t>
            </a:r>
            <a:r>
              <a:rPr lang="pt-BR" dirty="0" err="1">
                <a:hlinkClick r:id="rId3"/>
              </a:rPr>
              <a:t>Abstraction</a:t>
            </a:r>
            <a:endParaRPr lang="pt-BR" dirty="0"/>
          </a:p>
        </p:txBody>
      </p:sp>
      <p:pic>
        <p:nvPicPr>
          <p:cNvPr id="5" name="Imagem 4">
            <a:extLst>
              <a:ext uri="{FF2B5EF4-FFF2-40B4-BE49-F238E27FC236}">
                <a16:creationId xmlns:a16="http://schemas.microsoft.com/office/drawing/2014/main" id="{E3FCE8EC-4A56-4F90-B40C-5E04E9598AC9}"/>
              </a:ext>
            </a:extLst>
          </p:cNvPr>
          <p:cNvPicPr>
            <a:picLocks noChangeAspect="1"/>
          </p:cNvPicPr>
          <p:nvPr/>
        </p:nvPicPr>
        <p:blipFill>
          <a:blip r:embed="rId4"/>
          <a:stretch>
            <a:fillRect/>
          </a:stretch>
        </p:blipFill>
        <p:spPr>
          <a:xfrm>
            <a:off x="3753209" y="2256809"/>
            <a:ext cx="7547318" cy="2335237"/>
          </a:xfrm>
          <a:prstGeom prst="rect">
            <a:avLst/>
          </a:prstGeom>
        </p:spPr>
      </p:pic>
    </p:spTree>
    <p:extLst>
      <p:ext uri="{BB962C8B-B14F-4D97-AF65-F5344CB8AC3E}">
        <p14:creationId xmlns:p14="http://schemas.microsoft.com/office/powerpoint/2010/main" val="14159196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err="1">
                <a:solidFill>
                  <a:srgbClr val="E8EAED"/>
                </a:solidFill>
                <a:effectLst/>
                <a:latin typeface="Roboto"/>
              </a:rPr>
              <a:t>Conclusiones</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es-ES" sz="2400" dirty="0">
                <a:solidFill>
                  <a:schemeClr val="accent1"/>
                </a:solidFill>
              </a:rPr>
              <a:t>¿Qué obtengo yo de todo esto?</a:t>
            </a:r>
            <a:endParaRPr lang="pt-BR" sz="2400" dirty="0">
              <a:solidFill>
                <a:schemeClr val="accent1"/>
              </a:solidFill>
            </a:endParaRPr>
          </a:p>
        </p:txBody>
      </p:sp>
    </p:spTree>
    <p:extLst>
      <p:ext uri="{BB962C8B-B14F-4D97-AF65-F5344CB8AC3E}">
        <p14:creationId xmlns:p14="http://schemas.microsoft.com/office/powerpoint/2010/main" val="29979323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4FEAA0-B27F-4831-AF26-CE9E2BA7CB5D}"/>
              </a:ext>
            </a:extLst>
          </p:cNvPr>
          <p:cNvSpPr>
            <a:spLocks noGrp="1"/>
          </p:cNvSpPr>
          <p:nvPr>
            <p:ph type="title"/>
          </p:nvPr>
        </p:nvSpPr>
        <p:spPr/>
        <p:txBody>
          <a:bodyPr/>
          <a:lstStyle/>
          <a:p>
            <a:r>
              <a:rPr lang="pt-BR" dirty="0" err="1"/>
              <a:t>Conclusiones</a:t>
            </a:r>
            <a:endParaRPr lang="pt-BR" dirty="0"/>
          </a:p>
        </p:txBody>
      </p:sp>
      <p:sp>
        <p:nvSpPr>
          <p:cNvPr id="3" name="Espaço Reservado para Conteúdo 2">
            <a:extLst>
              <a:ext uri="{FF2B5EF4-FFF2-40B4-BE49-F238E27FC236}">
                <a16:creationId xmlns:a16="http://schemas.microsoft.com/office/drawing/2014/main" id="{926645F9-785C-431C-A8E9-7A59A228A78D}"/>
              </a:ext>
            </a:extLst>
          </p:cNvPr>
          <p:cNvSpPr>
            <a:spLocks noGrp="1"/>
          </p:cNvSpPr>
          <p:nvPr>
            <p:ph idx="1"/>
          </p:nvPr>
        </p:nvSpPr>
        <p:spPr/>
        <p:txBody>
          <a:bodyPr>
            <a:normAutofit/>
          </a:bodyPr>
          <a:lstStyle/>
          <a:p>
            <a:r>
              <a:rPr lang="es-ES" dirty="0"/>
              <a:t>LabVIEW OOP le brinda un gran nivel de personalización y protección de datos de clases, lo que lo obliga a seguir algunas buenas prácticas, como modularidad y encapsulación.</a:t>
            </a:r>
          </a:p>
          <a:p>
            <a:r>
              <a:rPr lang="es-ES" dirty="0"/>
              <a:t>La orientación a objetos no es un “monstruo de siete cabezas”, pero tampoco es trivial. Una vez que aprenda un concepto, intente ponerlo en práctica. No se preocupe si el diseño de su clase no es perfecto, simplemente practique al principio.</a:t>
            </a:r>
          </a:p>
          <a:p>
            <a:r>
              <a:rPr lang="es-ES" dirty="0"/>
              <a:t>No agregue OOP a todas las partes de su proyecto. Comience con una parte y luego vea qué vale la pena convertir en OOP.</a:t>
            </a:r>
          </a:p>
          <a:p>
            <a:r>
              <a:rPr lang="es-ES" dirty="0"/>
              <a:t>Deje de tratar los proyectos OOP como trata un proyecto clásico de LabVIEW, ya que la cantidad de </a:t>
            </a:r>
            <a:r>
              <a:rPr lang="es-ES" dirty="0" err="1"/>
              <a:t>VIs</a:t>
            </a:r>
            <a:r>
              <a:rPr lang="es-ES" dirty="0"/>
              <a:t> siempre será mayor y puede tener miedo. Sin embargo, la gran mayoría de los VI se generarán mediante secuencias de comandos.</a:t>
            </a:r>
            <a:endParaRPr lang="pt-BR" dirty="0"/>
          </a:p>
        </p:txBody>
      </p:sp>
    </p:spTree>
    <p:extLst>
      <p:ext uri="{BB962C8B-B14F-4D97-AF65-F5344CB8AC3E}">
        <p14:creationId xmlns:p14="http://schemas.microsoft.com/office/powerpoint/2010/main" val="8914779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Referencias de </a:t>
            </a:r>
            <a:r>
              <a:rPr lang="es-419" sz="6000" b="0" i="0" dirty="0">
                <a:solidFill>
                  <a:srgbClr val="E8EAED"/>
                </a:solidFill>
                <a:effectLst/>
                <a:latin typeface="Roboto"/>
              </a:rPr>
              <a:t>estudio</a:t>
            </a:r>
            <a:endParaRPr lang="es-419"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es-419" sz="2400" dirty="0">
                <a:solidFill>
                  <a:schemeClr val="accent1"/>
                </a:solidFill>
              </a:rPr>
              <a:t>Para profundizar el conocimiento</a:t>
            </a:r>
          </a:p>
        </p:txBody>
      </p:sp>
    </p:spTree>
    <p:extLst>
      <p:ext uri="{BB962C8B-B14F-4D97-AF65-F5344CB8AC3E}">
        <p14:creationId xmlns:p14="http://schemas.microsoft.com/office/powerpoint/2010/main" val="33473977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6F4907-96BC-4900-A1D4-95F775A72953}"/>
              </a:ext>
            </a:extLst>
          </p:cNvPr>
          <p:cNvSpPr>
            <a:spLocks noGrp="1"/>
          </p:cNvSpPr>
          <p:nvPr>
            <p:ph type="title"/>
          </p:nvPr>
        </p:nvSpPr>
        <p:spPr/>
        <p:txBody>
          <a:bodyPr/>
          <a:lstStyle/>
          <a:p>
            <a:r>
              <a:rPr lang="pt-BR" dirty="0"/>
              <a:t>¿Por </a:t>
            </a:r>
            <a:r>
              <a:rPr lang="pt-BR" dirty="0" err="1"/>
              <a:t>dónde</a:t>
            </a:r>
            <a:r>
              <a:rPr lang="pt-BR" dirty="0"/>
              <a:t> </a:t>
            </a:r>
            <a:r>
              <a:rPr lang="pt-BR" dirty="0" err="1"/>
              <a:t>comienzo</a:t>
            </a:r>
            <a:r>
              <a:rPr lang="pt-BR" dirty="0"/>
              <a:t> a </a:t>
            </a:r>
            <a:r>
              <a:rPr lang="pt-BR" dirty="0" err="1"/>
              <a:t>estudiar</a:t>
            </a:r>
            <a:r>
              <a:rPr lang="pt-BR" dirty="0"/>
              <a:t>?</a:t>
            </a:r>
          </a:p>
        </p:txBody>
      </p:sp>
      <p:sp>
        <p:nvSpPr>
          <p:cNvPr id="3" name="Espaço Reservado para Conteúdo 2">
            <a:extLst>
              <a:ext uri="{FF2B5EF4-FFF2-40B4-BE49-F238E27FC236}">
                <a16:creationId xmlns:a16="http://schemas.microsoft.com/office/drawing/2014/main" id="{39CDAA4E-C190-44D4-825C-79E8D3C793F0}"/>
              </a:ext>
            </a:extLst>
          </p:cNvPr>
          <p:cNvSpPr>
            <a:spLocks noGrp="1"/>
          </p:cNvSpPr>
          <p:nvPr>
            <p:ph idx="1"/>
          </p:nvPr>
        </p:nvSpPr>
        <p:spPr/>
        <p:txBody>
          <a:bodyPr>
            <a:normAutofit/>
          </a:bodyPr>
          <a:lstStyle/>
          <a:p>
            <a:r>
              <a:rPr lang="pt-BR" b="1" dirty="0"/>
              <a:t>Conceptos Básicos</a:t>
            </a:r>
          </a:p>
          <a:p>
            <a:pPr lvl="1" fontAlgn="base"/>
            <a:r>
              <a:rPr lang="en-US" b="0" i="0" u="sng" dirty="0">
                <a:solidFill>
                  <a:srgbClr val="3D3B49"/>
                </a:solidFill>
                <a:effectLst/>
                <a:latin typeface="gilroy"/>
              </a:rPr>
              <a:t>Libro: </a:t>
            </a:r>
            <a:r>
              <a:rPr lang="en-US" b="0" i="0" dirty="0">
                <a:solidFill>
                  <a:srgbClr val="3D3B49"/>
                </a:solidFill>
                <a:effectLst/>
                <a:latin typeface="gilroy"/>
                <a:hlinkClick r:id="rId3"/>
              </a:rPr>
              <a:t>Head First Object-Oriented Analysis and Design</a:t>
            </a:r>
            <a:r>
              <a:rPr lang="en-US" dirty="0">
                <a:solidFill>
                  <a:srgbClr val="3D3B49"/>
                </a:solidFill>
                <a:latin typeface="gilroy"/>
              </a:rPr>
              <a:t>, by Brett McLaughlin, Gary </a:t>
            </a:r>
            <a:r>
              <a:rPr lang="en-US" dirty="0" err="1">
                <a:solidFill>
                  <a:srgbClr val="3D3B49"/>
                </a:solidFill>
                <a:latin typeface="gilroy"/>
              </a:rPr>
              <a:t>Pollice</a:t>
            </a:r>
            <a:r>
              <a:rPr lang="en-US" dirty="0">
                <a:solidFill>
                  <a:srgbClr val="3D3B49"/>
                </a:solidFill>
                <a:latin typeface="gilroy"/>
              </a:rPr>
              <a:t>, David West</a:t>
            </a:r>
          </a:p>
          <a:p>
            <a:pPr fontAlgn="base"/>
            <a:r>
              <a:rPr lang="en-US" dirty="0" err="1">
                <a:solidFill>
                  <a:srgbClr val="3D3B49"/>
                </a:solidFill>
                <a:latin typeface="gilroy"/>
              </a:rPr>
              <a:t>Buenas</a:t>
            </a:r>
            <a:r>
              <a:rPr lang="en-US" dirty="0">
                <a:solidFill>
                  <a:srgbClr val="3D3B49"/>
                </a:solidFill>
                <a:latin typeface="gilroy"/>
              </a:rPr>
              <a:t> </a:t>
            </a:r>
            <a:r>
              <a:rPr lang="en-US" dirty="0" err="1">
                <a:solidFill>
                  <a:srgbClr val="3D3B49"/>
                </a:solidFill>
                <a:latin typeface="gilroy"/>
              </a:rPr>
              <a:t>Prácticas</a:t>
            </a:r>
            <a:endParaRPr lang="en-US" dirty="0">
              <a:solidFill>
                <a:srgbClr val="3D3B49"/>
              </a:solidFill>
              <a:latin typeface="gilroy"/>
            </a:endParaRPr>
          </a:p>
          <a:p>
            <a:pPr lvl="1" fontAlgn="base"/>
            <a:r>
              <a:rPr lang="en-US" b="1" dirty="0">
                <a:hlinkClick r:id="rId4"/>
              </a:rPr>
              <a:t>Clean Code: A Handbook of Agile Software Craftsmanship (English Edition), </a:t>
            </a:r>
            <a:r>
              <a:rPr lang="en-US" b="1" dirty="0"/>
              <a:t> </a:t>
            </a:r>
            <a:r>
              <a:rPr lang="en-US" dirty="0"/>
              <a:t>by Robert Martin.</a:t>
            </a:r>
          </a:p>
          <a:p>
            <a:pPr lvl="1" fontAlgn="base"/>
            <a:r>
              <a:rPr lang="pt-BR" altLang="zh-CN" dirty="0">
                <a:solidFill>
                  <a:srgbClr val="3D3B49"/>
                </a:solidFill>
                <a:latin typeface="gilroy"/>
              </a:rPr>
              <a:t>SOLID </a:t>
            </a:r>
            <a:r>
              <a:rPr lang="pt-BR" altLang="zh-CN" dirty="0" err="1">
                <a:solidFill>
                  <a:srgbClr val="3D3B49"/>
                </a:solidFill>
                <a:latin typeface="gilroy"/>
              </a:rPr>
              <a:t>Principles</a:t>
            </a:r>
            <a:endParaRPr lang="en-US" dirty="0">
              <a:solidFill>
                <a:srgbClr val="3D3B49"/>
              </a:solidFill>
              <a:latin typeface="gilroy"/>
            </a:endParaRPr>
          </a:p>
          <a:p>
            <a:pPr fontAlgn="base"/>
            <a:r>
              <a:rPr lang="pt-BR" b="1" dirty="0" err="1"/>
              <a:t>Patrones</a:t>
            </a:r>
            <a:r>
              <a:rPr lang="pt-BR" b="1" dirty="0"/>
              <a:t> de </a:t>
            </a:r>
            <a:r>
              <a:rPr lang="pt-BR" b="1" dirty="0" err="1"/>
              <a:t>Diseño</a:t>
            </a:r>
            <a:endParaRPr lang="pt-BR" b="1" dirty="0"/>
          </a:p>
          <a:p>
            <a:pPr lvl="1"/>
            <a:r>
              <a:rPr lang="pt-BR" u="sng" dirty="0"/>
              <a:t>Libro:</a:t>
            </a:r>
            <a:r>
              <a:rPr lang="pt-BR" dirty="0"/>
              <a:t> </a:t>
            </a:r>
            <a:r>
              <a:rPr lang="pt-BR" dirty="0">
                <a:hlinkClick r:id="rId5"/>
              </a:rPr>
              <a:t>Design </a:t>
            </a:r>
            <a:r>
              <a:rPr lang="pt-BR" dirty="0" err="1">
                <a:hlinkClick r:id="rId5"/>
              </a:rPr>
              <a:t>Patterns</a:t>
            </a:r>
            <a:r>
              <a:rPr lang="pt-BR" dirty="0">
                <a:hlinkClick r:id="rId5"/>
              </a:rPr>
              <a:t> - </a:t>
            </a:r>
            <a:r>
              <a:rPr lang="en-US" dirty="0">
                <a:hlinkClick r:id="rId5"/>
              </a:rPr>
              <a:t>Elements of reusable object-oriented software</a:t>
            </a:r>
            <a:r>
              <a:rPr lang="en-US" dirty="0"/>
              <a:t>, by Erich Gamma, Richard Helm, Ralph Johnson, John </a:t>
            </a:r>
            <a:r>
              <a:rPr lang="en-US" dirty="0" err="1"/>
              <a:t>Vlissides</a:t>
            </a:r>
            <a:r>
              <a:rPr lang="en-US" dirty="0"/>
              <a:t> (AKA Gang of Four)</a:t>
            </a:r>
          </a:p>
          <a:p>
            <a:pPr lvl="1"/>
            <a:r>
              <a:rPr lang="en-US" u="sng" dirty="0"/>
              <a:t>Web site </a:t>
            </a:r>
            <a:r>
              <a:rPr lang="en-US" dirty="0" err="1">
                <a:hlinkClick r:id="rId6"/>
              </a:rPr>
              <a:t>Refactoring.guru</a:t>
            </a:r>
            <a:r>
              <a:rPr lang="en-US" dirty="0"/>
              <a:t> es un sitio </a:t>
            </a:r>
            <a:r>
              <a:rPr lang="en-US" dirty="0" err="1"/>
              <a:t>dedicado</a:t>
            </a:r>
            <a:r>
              <a:rPr lang="en-US" dirty="0"/>
              <a:t> al </a:t>
            </a:r>
            <a:r>
              <a:rPr lang="en-US" dirty="0" err="1"/>
              <a:t>estudio</a:t>
            </a:r>
            <a:r>
              <a:rPr lang="en-US" dirty="0"/>
              <a:t> de </a:t>
            </a:r>
            <a:r>
              <a:rPr lang="en-US" dirty="0" err="1"/>
              <a:t>patrones</a:t>
            </a:r>
            <a:r>
              <a:rPr lang="en-US" dirty="0"/>
              <a:t> de </a:t>
            </a:r>
            <a:r>
              <a:rPr lang="en-US" dirty="0" err="1"/>
              <a:t>diseño</a:t>
            </a:r>
            <a:r>
              <a:rPr lang="en-US" dirty="0"/>
              <a:t> </a:t>
            </a:r>
            <a:r>
              <a:rPr lang="en-US" dirty="0" err="1"/>
              <a:t>en</a:t>
            </a:r>
            <a:r>
              <a:rPr lang="en-US" dirty="0"/>
              <a:t> OOP.</a:t>
            </a:r>
          </a:p>
          <a:p>
            <a:r>
              <a:rPr lang="en-US" b="1" dirty="0" err="1"/>
              <a:t>Diagramas</a:t>
            </a:r>
            <a:r>
              <a:rPr lang="en-US" b="1" dirty="0"/>
              <a:t> de </a:t>
            </a:r>
            <a:r>
              <a:rPr lang="en-US" b="1" dirty="0" err="1"/>
              <a:t>Diseño</a:t>
            </a:r>
            <a:r>
              <a:rPr lang="en-US" b="1" dirty="0"/>
              <a:t>.</a:t>
            </a:r>
          </a:p>
          <a:p>
            <a:pPr lvl="1"/>
            <a:r>
              <a:rPr lang="en-US" b="1" dirty="0"/>
              <a:t>Unified Modeling Language (UML)</a:t>
            </a:r>
            <a:r>
              <a:rPr lang="en-US" dirty="0"/>
              <a:t> – Class Diagrams, Sequence Diagrams, Use Case Diagrams.</a:t>
            </a:r>
            <a:endParaRPr lang="pt-BR" dirty="0"/>
          </a:p>
        </p:txBody>
      </p:sp>
    </p:spTree>
    <p:extLst>
      <p:ext uri="{BB962C8B-B14F-4D97-AF65-F5344CB8AC3E}">
        <p14:creationId xmlns:p14="http://schemas.microsoft.com/office/powerpoint/2010/main" val="3853575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5" name="Rectangle 24">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FE387339-7242-4B0D-B534-4F8B21B809B3}"/>
              </a:ext>
            </a:extLst>
          </p:cNvPr>
          <p:cNvSpPr>
            <a:spLocks noGrp="1"/>
          </p:cNvSpPr>
          <p:nvPr>
            <p:ph type="title"/>
          </p:nvPr>
        </p:nvSpPr>
        <p:spPr>
          <a:xfrm>
            <a:off x="3722622" y="1298448"/>
            <a:ext cx="7187529" cy="2951819"/>
          </a:xfrm>
        </p:spPr>
        <p:txBody>
          <a:bodyPr vert="horz" lIns="91440" tIns="45720" rIns="91440" bIns="45720" rtlCol="0" anchor="b">
            <a:normAutofit/>
          </a:bodyPr>
          <a:lstStyle/>
          <a:p>
            <a:r>
              <a:rPr lang="es-419" sz="5800" spc="-100" dirty="0"/>
              <a:t>Preguntas</a:t>
            </a:r>
            <a:r>
              <a:rPr lang="en-US" sz="5800" spc="-100" dirty="0"/>
              <a:t>?</a:t>
            </a:r>
          </a:p>
        </p:txBody>
      </p:sp>
      <p:sp>
        <p:nvSpPr>
          <p:cNvPr id="31" name="Rectangle 30">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478039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 name="Rectangle 11">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1598DFAE-62DE-4C2A-81B5-CC85D0124F95}"/>
              </a:ext>
            </a:extLst>
          </p:cNvPr>
          <p:cNvSpPr>
            <a:spLocks noGrp="1"/>
          </p:cNvSpPr>
          <p:nvPr>
            <p:ph type="title"/>
          </p:nvPr>
        </p:nvSpPr>
        <p:spPr>
          <a:xfrm>
            <a:off x="3722622" y="1298448"/>
            <a:ext cx="7187529" cy="2951819"/>
          </a:xfrm>
        </p:spPr>
        <p:txBody>
          <a:bodyPr vert="horz" lIns="91440" tIns="45720" rIns="91440" bIns="45720" rtlCol="0" anchor="b">
            <a:normAutofit/>
          </a:bodyPr>
          <a:lstStyle/>
          <a:p>
            <a:r>
              <a:rPr lang="en-US" sz="5800" spc="-100" dirty="0"/>
              <a:t>Gracias!</a:t>
            </a:r>
          </a:p>
        </p:txBody>
      </p:sp>
      <p:sp>
        <p:nvSpPr>
          <p:cNvPr id="18" name="Rectangle 17">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CaixaDeTexto 10">
            <a:extLst>
              <a:ext uri="{FF2B5EF4-FFF2-40B4-BE49-F238E27FC236}">
                <a16:creationId xmlns:a16="http://schemas.microsoft.com/office/drawing/2014/main" id="{AE8DE469-66C2-48AC-B7F0-1D060525BEAC}"/>
              </a:ext>
            </a:extLst>
          </p:cNvPr>
          <p:cNvSpPr txBox="1"/>
          <p:nvPr/>
        </p:nvSpPr>
        <p:spPr>
          <a:xfrm>
            <a:off x="3722622" y="5010833"/>
            <a:ext cx="3621487" cy="646331"/>
          </a:xfrm>
          <a:prstGeom prst="rect">
            <a:avLst/>
          </a:prstGeom>
          <a:noFill/>
        </p:spPr>
        <p:txBody>
          <a:bodyPr wrap="square">
            <a:spAutoFit/>
          </a:bodyPr>
          <a:lstStyle/>
          <a:p>
            <a:r>
              <a:rPr lang="pt-BR" dirty="0">
                <a:hlinkClick r:id="rId2"/>
              </a:rPr>
              <a:t>https://github.com/FloresFelipe</a:t>
            </a:r>
            <a:endParaRPr lang="pt-BR" dirty="0"/>
          </a:p>
          <a:p>
            <a:r>
              <a:rPr lang="pt-BR" dirty="0">
                <a:hlinkClick r:id="rId3"/>
              </a:rPr>
              <a:t>flores.felipegomes@gmail.com</a:t>
            </a:r>
            <a:endParaRPr lang="pt-BR" dirty="0"/>
          </a:p>
        </p:txBody>
      </p:sp>
    </p:spTree>
    <p:extLst>
      <p:ext uri="{BB962C8B-B14F-4D97-AF65-F5344CB8AC3E}">
        <p14:creationId xmlns:p14="http://schemas.microsoft.com/office/powerpoint/2010/main" val="238554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6A1CF2-69B6-4285-BE75-8D127E12B8A6}"/>
              </a:ext>
            </a:extLst>
          </p:cNvPr>
          <p:cNvSpPr>
            <a:spLocks noGrp="1"/>
          </p:cNvSpPr>
          <p:nvPr>
            <p:ph type="title"/>
          </p:nvPr>
        </p:nvSpPr>
        <p:spPr/>
        <p:txBody>
          <a:bodyPr/>
          <a:lstStyle/>
          <a:p>
            <a:r>
              <a:rPr lang="pt-BR" b="0" i="0" dirty="0">
                <a:solidFill>
                  <a:srgbClr val="E8EAED"/>
                </a:solidFill>
                <a:effectLst/>
                <a:latin typeface="Roboto"/>
              </a:rPr>
              <a:t>Objetivo</a:t>
            </a:r>
            <a:endParaRPr lang="pt-BR" dirty="0"/>
          </a:p>
        </p:txBody>
      </p:sp>
      <p:sp>
        <p:nvSpPr>
          <p:cNvPr id="3" name="Espaço Reservado para Conteúdo 2">
            <a:extLst>
              <a:ext uri="{FF2B5EF4-FFF2-40B4-BE49-F238E27FC236}">
                <a16:creationId xmlns:a16="http://schemas.microsoft.com/office/drawing/2014/main" id="{05FCCDDF-D920-40A1-ACE6-42FD1820C7F4}"/>
              </a:ext>
            </a:extLst>
          </p:cNvPr>
          <p:cNvSpPr>
            <a:spLocks noGrp="1"/>
          </p:cNvSpPr>
          <p:nvPr>
            <p:ph idx="1"/>
          </p:nvPr>
        </p:nvSpPr>
        <p:spPr/>
        <p:txBody>
          <a:bodyPr/>
          <a:lstStyle/>
          <a:p>
            <a:pPr marL="0" indent="0">
              <a:buNone/>
            </a:pPr>
            <a:r>
              <a:rPr lang="es-ES" b="0" i="1" dirty="0">
                <a:solidFill>
                  <a:schemeClr val="tx1"/>
                </a:solidFill>
                <a:effectLst/>
                <a:latin typeface="Roboto"/>
              </a:rPr>
              <a:t>Introducción al concepto de OOP, pero con un enfoque práctico en LabVIEW, para que ustedes puedan salir de aquí con ideas de aplicación.</a:t>
            </a:r>
            <a:endParaRPr lang="pt-BR" i="1" dirty="0">
              <a:solidFill>
                <a:schemeClr val="tx1"/>
              </a:solidFill>
            </a:endParaRPr>
          </a:p>
        </p:txBody>
      </p:sp>
    </p:spTree>
    <p:extLst>
      <p:ext uri="{BB962C8B-B14F-4D97-AF65-F5344CB8AC3E}">
        <p14:creationId xmlns:p14="http://schemas.microsoft.com/office/powerpoint/2010/main" val="21866889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2F524F-411A-4958-A238-5DBCECACA8BB}"/>
              </a:ext>
            </a:extLst>
          </p:cNvPr>
          <p:cNvSpPr>
            <a:spLocks noGrp="1"/>
          </p:cNvSpPr>
          <p:nvPr>
            <p:ph type="title"/>
          </p:nvPr>
        </p:nvSpPr>
        <p:spPr/>
        <p:txBody>
          <a:bodyPr/>
          <a:lstStyle/>
          <a:p>
            <a:r>
              <a:rPr lang="pt-BR" dirty="0"/>
              <a:t>Agenda</a:t>
            </a:r>
          </a:p>
        </p:txBody>
      </p:sp>
      <p:sp>
        <p:nvSpPr>
          <p:cNvPr id="3" name="Espaço Reservado para Conteúdo 2">
            <a:extLst>
              <a:ext uri="{FF2B5EF4-FFF2-40B4-BE49-F238E27FC236}">
                <a16:creationId xmlns:a16="http://schemas.microsoft.com/office/drawing/2014/main" id="{6E7E425B-67A9-4953-8EEB-304BC76646C0}"/>
              </a:ext>
            </a:extLst>
          </p:cNvPr>
          <p:cNvSpPr>
            <a:spLocks noGrp="1"/>
          </p:cNvSpPr>
          <p:nvPr>
            <p:ph idx="1"/>
          </p:nvPr>
        </p:nvSpPr>
        <p:spPr/>
        <p:txBody>
          <a:bodyPr>
            <a:normAutofit/>
          </a:bodyPr>
          <a:lstStyle/>
          <a:p>
            <a:r>
              <a:rPr lang="pt-BR" dirty="0"/>
              <a:t>Elementos Básicos de OO</a:t>
            </a:r>
          </a:p>
          <a:p>
            <a:pPr lvl="1"/>
            <a:r>
              <a:rPr lang="es-ES" sz="2000" dirty="0"/>
              <a:t>Paradigma orientado a objetos y sus pilares</a:t>
            </a:r>
          </a:p>
          <a:p>
            <a:pPr lvl="1"/>
            <a:r>
              <a:rPr lang="es-419" sz="2000" dirty="0"/>
              <a:t>Clases</a:t>
            </a:r>
            <a:r>
              <a:rPr lang="pt-BR" sz="2000" dirty="0"/>
              <a:t> y objetos</a:t>
            </a:r>
          </a:p>
          <a:p>
            <a:pPr lvl="1"/>
            <a:r>
              <a:rPr lang="pt-BR" sz="2000" dirty="0"/>
              <a:t>Atributos y métodos</a:t>
            </a:r>
          </a:p>
          <a:p>
            <a:pPr lvl="1"/>
            <a:r>
              <a:rPr lang="pt-BR" sz="2000" dirty="0"/>
              <a:t>Relaciones entre </a:t>
            </a:r>
            <a:r>
              <a:rPr lang="pt-BR" sz="2000" dirty="0" err="1"/>
              <a:t>clases</a:t>
            </a:r>
            <a:endParaRPr lang="pt-BR" sz="2000" dirty="0"/>
          </a:p>
          <a:p>
            <a:r>
              <a:rPr lang="pt-BR" dirty="0" err="1"/>
              <a:t>Ideas</a:t>
            </a:r>
            <a:r>
              <a:rPr lang="pt-BR" dirty="0"/>
              <a:t>/</a:t>
            </a:r>
            <a:r>
              <a:rPr lang="pt-BR" dirty="0" err="1"/>
              <a:t>ejemplos</a:t>
            </a:r>
            <a:r>
              <a:rPr lang="pt-BR" dirty="0"/>
              <a:t> de </a:t>
            </a:r>
            <a:r>
              <a:rPr lang="pt-BR" dirty="0" err="1"/>
              <a:t>proyectos</a:t>
            </a:r>
            <a:r>
              <a:rPr lang="pt-BR" dirty="0"/>
              <a:t> </a:t>
            </a:r>
            <a:r>
              <a:rPr lang="pt-BR" dirty="0" err="1"/>
              <a:t>en</a:t>
            </a:r>
            <a:r>
              <a:rPr lang="pt-BR" dirty="0"/>
              <a:t> LabVIEW.</a:t>
            </a:r>
          </a:p>
          <a:p>
            <a:r>
              <a:rPr lang="pt-BR" dirty="0" err="1"/>
              <a:t>Conclusiones</a:t>
            </a:r>
            <a:endParaRPr lang="pt-BR" dirty="0"/>
          </a:p>
          <a:p>
            <a:r>
              <a:rPr lang="pt-BR" dirty="0"/>
              <a:t>Preguntas</a:t>
            </a:r>
          </a:p>
        </p:txBody>
      </p:sp>
    </p:spTree>
    <p:extLst>
      <p:ext uri="{BB962C8B-B14F-4D97-AF65-F5344CB8AC3E}">
        <p14:creationId xmlns:p14="http://schemas.microsoft.com/office/powerpoint/2010/main" val="307717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5800" b="0" i="0" dirty="0">
                <a:effectLst/>
                <a:latin typeface="Roboto"/>
              </a:rPr>
              <a:t>Básico de OOP</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es-419" sz="2400" dirty="0">
                <a:solidFill>
                  <a:schemeClr val="accent1"/>
                </a:solidFill>
              </a:rPr>
              <a:t>Lo mínimo que necesitas saber</a:t>
            </a:r>
          </a:p>
        </p:txBody>
      </p:sp>
    </p:spTree>
    <p:extLst>
      <p:ext uri="{BB962C8B-B14F-4D97-AF65-F5344CB8AC3E}">
        <p14:creationId xmlns:p14="http://schemas.microsoft.com/office/powerpoint/2010/main" val="2843294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F93AFC-80EF-42A0-BFF7-F585DB2CA10B}"/>
              </a:ext>
            </a:extLst>
          </p:cNvPr>
          <p:cNvSpPr>
            <a:spLocks noGrp="1"/>
          </p:cNvSpPr>
          <p:nvPr>
            <p:ph type="title"/>
          </p:nvPr>
        </p:nvSpPr>
        <p:spPr/>
        <p:txBody>
          <a:bodyPr/>
          <a:lstStyle/>
          <a:p>
            <a:r>
              <a:rPr lang="pt-BR" b="0" i="0" dirty="0">
                <a:solidFill>
                  <a:srgbClr val="E8EAED"/>
                </a:solidFill>
                <a:effectLst/>
                <a:latin typeface="Roboto"/>
              </a:rPr>
              <a:t>Paradigma orientado a objeto y sus pilares</a:t>
            </a:r>
            <a:endParaRPr lang="pt-BR" dirty="0"/>
          </a:p>
        </p:txBody>
      </p:sp>
      <p:pic>
        <p:nvPicPr>
          <p:cNvPr id="11" name="Imagem 10" descr="Diagrama, Esquemático&#10;&#10;Descrição gerada automaticamente">
            <a:extLst>
              <a:ext uri="{FF2B5EF4-FFF2-40B4-BE49-F238E27FC236}">
                <a16:creationId xmlns:a16="http://schemas.microsoft.com/office/drawing/2014/main" id="{CB333E22-0A0E-4838-B679-88F33D9C96FD}"/>
              </a:ext>
            </a:extLst>
          </p:cNvPr>
          <p:cNvPicPr>
            <a:picLocks noChangeAspect="1"/>
          </p:cNvPicPr>
          <p:nvPr/>
        </p:nvPicPr>
        <p:blipFill>
          <a:blip r:embed="rId3"/>
          <a:stretch>
            <a:fillRect/>
          </a:stretch>
        </p:blipFill>
        <p:spPr>
          <a:xfrm>
            <a:off x="6511126" y="1522630"/>
            <a:ext cx="1938370" cy="1090333"/>
          </a:xfrm>
          <a:prstGeom prst="rect">
            <a:avLst/>
          </a:prstGeom>
        </p:spPr>
      </p:pic>
      <p:pic>
        <p:nvPicPr>
          <p:cNvPr id="15" name="Imagem 14" descr="Ícone&#10;&#10;Descrição gerada automaticamente">
            <a:extLst>
              <a:ext uri="{FF2B5EF4-FFF2-40B4-BE49-F238E27FC236}">
                <a16:creationId xmlns:a16="http://schemas.microsoft.com/office/drawing/2014/main" id="{DB532205-3FA8-494D-9641-B356536A1B58}"/>
              </a:ext>
            </a:extLst>
          </p:cNvPr>
          <p:cNvPicPr>
            <a:picLocks noChangeAspect="1"/>
          </p:cNvPicPr>
          <p:nvPr/>
        </p:nvPicPr>
        <p:blipFill>
          <a:blip r:embed="rId4"/>
          <a:stretch>
            <a:fillRect/>
          </a:stretch>
        </p:blipFill>
        <p:spPr>
          <a:xfrm>
            <a:off x="9532196" y="1292100"/>
            <a:ext cx="1267081" cy="1267081"/>
          </a:xfrm>
          <a:prstGeom prst="rect">
            <a:avLst/>
          </a:prstGeom>
        </p:spPr>
      </p:pic>
      <p:pic>
        <p:nvPicPr>
          <p:cNvPr id="1026" name="Picture 2" descr="RCBI Instrumentos - 34450A - Multímetro Digital Bancada">
            <a:extLst>
              <a:ext uri="{FF2B5EF4-FFF2-40B4-BE49-F238E27FC236}">
                <a16:creationId xmlns:a16="http://schemas.microsoft.com/office/drawing/2014/main" id="{CF135D90-8EE8-4E2B-B527-3920542396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92150" y="1563113"/>
            <a:ext cx="1912101" cy="999508"/>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m 7" descr="Texto&#10;&#10;Descrição gerada automaticamente">
            <a:extLst>
              <a:ext uri="{FF2B5EF4-FFF2-40B4-BE49-F238E27FC236}">
                <a16:creationId xmlns:a16="http://schemas.microsoft.com/office/drawing/2014/main" id="{DD3B509C-F686-4430-885E-6FB9C32E6C0E}"/>
              </a:ext>
            </a:extLst>
          </p:cNvPr>
          <p:cNvPicPr>
            <a:picLocks noChangeAspect="1"/>
          </p:cNvPicPr>
          <p:nvPr/>
        </p:nvPicPr>
        <p:blipFill>
          <a:blip r:embed="rId6"/>
          <a:stretch>
            <a:fillRect/>
          </a:stretch>
        </p:blipFill>
        <p:spPr>
          <a:xfrm>
            <a:off x="6634966" y="2703881"/>
            <a:ext cx="1904970" cy="2027084"/>
          </a:xfrm>
          <a:prstGeom prst="rect">
            <a:avLst/>
          </a:prstGeom>
        </p:spPr>
      </p:pic>
      <p:pic>
        <p:nvPicPr>
          <p:cNvPr id="12" name="Imagem 11" descr="Tabela&#10;&#10;Descrição gerada automaticamente">
            <a:extLst>
              <a:ext uri="{FF2B5EF4-FFF2-40B4-BE49-F238E27FC236}">
                <a16:creationId xmlns:a16="http://schemas.microsoft.com/office/drawing/2014/main" id="{83E299D3-B541-4BAB-9E51-02679530116F}"/>
              </a:ext>
            </a:extLst>
          </p:cNvPr>
          <p:cNvPicPr>
            <a:picLocks noChangeAspect="1"/>
          </p:cNvPicPr>
          <p:nvPr/>
        </p:nvPicPr>
        <p:blipFill>
          <a:blip r:embed="rId7"/>
          <a:stretch>
            <a:fillRect/>
          </a:stretch>
        </p:blipFill>
        <p:spPr>
          <a:xfrm>
            <a:off x="6511126" y="2976639"/>
            <a:ext cx="2152650" cy="1390650"/>
          </a:xfrm>
          <a:prstGeom prst="rect">
            <a:avLst/>
          </a:prstGeom>
        </p:spPr>
      </p:pic>
      <p:pic>
        <p:nvPicPr>
          <p:cNvPr id="14" name="Imagem 13">
            <a:extLst>
              <a:ext uri="{FF2B5EF4-FFF2-40B4-BE49-F238E27FC236}">
                <a16:creationId xmlns:a16="http://schemas.microsoft.com/office/drawing/2014/main" id="{2B5AC698-5491-416F-96D0-50529D523C9D}"/>
              </a:ext>
            </a:extLst>
          </p:cNvPr>
          <p:cNvPicPr>
            <a:picLocks noChangeAspect="1"/>
          </p:cNvPicPr>
          <p:nvPr/>
        </p:nvPicPr>
        <p:blipFill>
          <a:blip r:embed="rId8"/>
          <a:stretch>
            <a:fillRect/>
          </a:stretch>
        </p:blipFill>
        <p:spPr>
          <a:xfrm>
            <a:off x="9078902" y="3064869"/>
            <a:ext cx="2391109" cy="1305107"/>
          </a:xfrm>
          <a:prstGeom prst="rect">
            <a:avLst/>
          </a:prstGeom>
        </p:spPr>
      </p:pic>
      <p:pic>
        <p:nvPicPr>
          <p:cNvPr id="18" name="Imagem 17">
            <a:extLst>
              <a:ext uri="{FF2B5EF4-FFF2-40B4-BE49-F238E27FC236}">
                <a16:creationId xmlns:a16="http://schemas.microsoft.com/office/drawing/2014/main" id="{1C9534EF-B243-45F6-B8C7-B2A2D6018A23}"/>
              </a:ext>
            </a:extLst>
          </p:cNvPr>
          <p:cNvPicPr>
            <a:picLocks noChangeAspect="1"/>
          </p:cNvPicPr>
          <p:nvPr/>
        </p:nvPicPr>
        <p:blipFill>
          <a:blip r:embed="rId9"/>
          <a:stretch>
            <a:fillRect/>
          </a:stretch>
        </p:blipFill>
        <p:spPr>
          <a:xfrm>
            <a:off x="8936006" y="3041052"/>
            <a:ext cx="2676899" cy="1352739"/>
          </a:xfrm>
          <a:prstGeom prst="rect">
            <a:avLst/>
          </a:prstGeom>
        </p:spPr>
      </p:pic>
      <p:pic>
        <p:nvPicPr>
          <p:cNvPr id="21" name="Imagem 20">
            <a:extLst>
              <a:ext uri="{FF2B5EF4-FFF2-40B4-BE49-F238E27FC236}">
                <a16:creationId xmlns:a16="http://schemas.microsoft.com/office/drawing/2014/main" id="{C2DA788C-DE78-4496-B271-7B9A6B4656AA}"/>
              </a:ext>
            </a:extLst>
          </p:cNvPr>
          <p:cNvPicPr>
            <a:picLocks noChangeAspect="1"/>
          </p:cNvPicPr>
          <p:nvPr/>
        </p:nvPicPr>
        <p:blipFill>
          <a:blip r:embed="rId10"/>
          <a:stretch>
            <a:fillRect/>
          </a:stretch>
        </p:blipFill>
        <p:spPr>
          <a:xfrm>
            <a:off x="7106371" y="3369824"/>
            <a:ext cx="962159" cy="562053"/>
          </a:xfrm>
          <a:prstGeom prst="rect">
            <a:avLst/>
          </a:prstGeom>
        </p:spPr>
      </p:pic>
      <p:pic>
        <p:nvPicPr>
          <p:cNvPr id="23" name="Imagem 22">
            <a:extLst>
              <a:ext uri="{FF2B5EF4-FFF2-40B4-BE49-F238E27FC236}">
                <a16:creationId xmlns:a16="http://schemas.microsoft.com/office/drawing/2014/main" id="{86B24E6A-2162-41C2-AC25-8FDCEB2A7FFB}"/>
              </a:ext>
            </a:extLst>
          </p:cNvPr>
          <p:cNvPicPr>
            <a:picLocks noChangeAspect="1"/>
          </p:cNvPicPr>
          <p:nvPr/>
        </p:nvPicPr>
        <p:blipFill>
          <a:blip r:embed="rId11"/>
          <a:stretch>
            <a:fillRect/>
          </a:stretch>
        </p:blipFill>
        <p:spPr>
          <a:xfrm>
            <a:off x="9059846" y="3319490"/>
            <a:ext cx="2105319" cy="704948"/>
          </a:xfrm>
          <a:prstGeom prst="rect">
            <a:avLst/>
          </a:prstGeom>
        </p:spPr>
      </p:pic>
    </p:spTree>
    <p:extLst>
      <p:ext uri="{BB962C8B-B14F-4D97-AF65-F5344CB8AC3E}">
        <p14:creationId xmlns:p14="http://schemas.microsoft.com/office/powerpoint/2010/main" val="102555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5.55112E-17 -4.44444E-6 L 5.55112E-17 0.25 " pathEditMode="relative" rAng="0" ptsTypes="AA">
                                      <p:cBhvr>
                                        <p:cTn id="6" dur="1000" fill="hold"/>
                                        <p:tgtEl>
                                          <p:spTgt spid="1026"/>
                                        </p:tgtEl>
                                        <p:attrNameLst>
                                          <p:attrName>ppt_x</p:attrName>
                                          <p:attrName>ppt_y</p:attrName>
                                        </p:attrNameLst>
                                      </p:cBhvr>
                                      <p:rCtr x="0" y="12500"/>
                                    </p:animMotion>
                                  </p:childTnLst>
                                </p:cTn>
                              </p:par>
                              <p:par>
                                <p:cTn id="7" presetID="6" presetClass="emph" presetSubtype="0" fill="hold" nodeType="withEffect">
                                  <p:stCondLst>
                                    <p:cond delay="0"/>
                                  </p:stCondLst>
                                  <p:childTnLst>
                                    <p:animScale>
                                      <p:cBhvr>
                                        <p:cTn id="8" dur="1000" fill="hold"/>
                                        <p:tgtEl>
                                          <p:spTgt spid="1026"/>
                                        </p:tgtEl>
                                      </p:cBhvr>
                                      <p:by x="150000" y="150000"/>
                                    </p:animScale>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1500"/>
                            </p:stCondLst>
                            <p:childTnLst>
                              <p:par>
                                <p:cTn id="14" presetID="10"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1026"/>
                                        </p:tgtEl>
                                      </p:cBhvr>
                                    </p:animEffect>
                                    <p:set>
                                      <p:cBhvr>
                                        <p:cTn id="21" dur="1" fill="hold">
                                          <p:stCondLst>
                                            <p:cond delay="499"/>
                                          </p:stCondLst>
                                        </p:cTn>
                                        <p:tgtEl>
                                          <p:spTgt spid="1026"/>
                                        </p:tgtEl>
                                        <p:attrNameLst>
                                          <p:attrName>style.visibility</p:attrName>
                                        </p:attrNameLst>
                                      </p:cBhvr>
                                      <p:to>
                                        <p:strVal val="hidden"/>
                                      </p:to>
                                    </p:set>
                                  </p:childTnLst>
                                </p:cTn>
                              </p:par>
                              <p:par>
                                <p:cTn id="22" presetID="50" presetClass="path" presetSubtype="0" accel="50000" decel="50000" fill="hold" nodeType="withEffect">
                                  <p:stCondLst>
                                    <p:cond delay="0"/>
                                  </p:stCondLst>
                                  <p:childTnLst>
                                    <p:animMotion origin="layout" path="M -1.45833E-6 6.04985E-17 L -1.45833E-6 0.13542 C -1.45833E-6 0.19699 -0.06198 0.27176 -0.11263 0.27315 L -0.22695 0.27176 " pathEditMode="relative" rAng="5400000" ptsTypes="AAAA">
                                      <p:cBhvr>
                                        <p:cTn id="23" dur="1000" fill="hold"/>
                                        <p:tgtEl>
                                          <p:spTgt spid="11"/>
                                        </p:tgtEl>
                                        <p:attrNameLst>
                                          <p:attrName>ppt_x</p:attrName>
                                          <p:attrName>ppt_y</p:attrName>
                                        </p:attrNameLst>
                                      </p:cBhvr>
                                      <p:rCtr x="-11341" y="13657"/>
                                    </p:animMotion>
                                  </p:childTnLst>
                                </p:cTn>
                              </p:par>
                              <p:par>
                                <p:cTn id="24" presetID="6" presetClass="emph" presetSubtype="0" fill="hold" nodeType="withEffect">
                                  <p:stCondLst>
                                    <p:cond delay="0"/>
                                  </p:stCondLst>
                                  <p:childTnLst>
                                    <p:animScale>
                                      <p:cBhvr>
                                        <p:cTn id="25" dur="1000" fill="hold"/>
                                        <p:tgtEl>
                                          <p:spTgt spid="11"/>
                                        </p:tgtEl>
                                      </p:cBhvr>
                                      <p:by x="150000" y="150000"/>
                                    </p:animScale>
                                  </p:childTnLst>
                                </p:cTn>
                              </p:par>
                            </p:childTnLst>
                          </p:cTn>
                        </p:par>
                        <p:par>
                          <p:cTn id="26" fill="hold">
                            <p:stCondLst>
                              <p:cond delay="1000"/>
                            </p:stCondLst>
                            <p:childTnLst>
                              <p:par>
                                <p:cTn id="27" presetID="10" presetClass="exit" presetSubtype="0" fill="hold" nodeType="after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14"/>
                                        </p:tgtEl>
                                      </p:cBhvr>
                                    </p:animEffect>
                                    <p:set>
                                      <p:cBhvr>
                                        <p:cTn id="32" dur="1" fill="hold">
                                          <p:stCondLst>
                                            <p:cond delay="499"/>
                                          </p:stCondLst>
                                        </p:cTn>
                                        <p:tgtEl>
                                          <p:spTgt spid="14"/>
                                        </p:tgtEl>
                                        <p:attrNameLst>
                                          <p:attrName>style.visibility</p:attrName>
                                        </p:attrNameLst>
                                      </p:cBhvr>
                                      <p:to>
                                        <p:strVal val="hidden"/>
                                      </p:to>
                                    </p:se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childTnLst>
                          </p:cTn>
                        </p:par>
                        <p:par>
                          <p:cTn id="37" fill="hold">
                            <p:stCondLst>
                              <p:cond delay="2000"/>
                            </p:stCondLst>
                            <p:childTnLst>
                              <p:par>
                                <p:cTn id="38" presetID="10" presetClass="entr" presetSubtype="0" fill="hold" nodeType="after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nodeType="clickEffect">
                                  <p:stCondLst>
                                    <p:cond delay="0"/>
                                  </p:stCondLst>
                                  <p:childTnLst>
                                    <p:animEffect transition="out" filter="fade">
                                      <p:cBhvr>
                                        <p:cTn id="44" dur="500"/>
                                        <p:tgtEl>
                                          <p:spTgt spid="11"/>
                                        </p:tgtEl>
                                      </p:cBhvr>
                                    </p:animEffect>
                                    <p:set>
                                      <p:cBhvr>
                                        <p:cTn id="45" dur="1" fill="hold">
                                          <p:stCondLst>
                                            <p:cond delay="499"/>
                                          </p:stCondLst>
                                        </p:cTn>
                                        <p:tgtEl>
                                          <p:spTgt spid="11"/>
                                        </p:tgtEl>
                                        <p:attrNameLst>
                                          <p:attrName>style.visibility</p:attrName>
                                        </p:attrNameLst>
                                      </p:cBhvr>
                                      <p:to>
                                        <p:strVal val="hidden"/>
                                      </p:to>
                                    </p:set>
                                  </p:childTnLst>
                                </p:cTn>
                              </p:par>
                              <p:par>
                                <p:cTn id="46" presetID="50" presetClass="path" presetSubtype="0" accel="50000" decel="50000" fill="hold" nodeType="withEffect">
                                  <p:stCondLst>
                                    <p:cond delay="0"/>
                                  </p:stCondLst>
                                  <p:childTnLst>
                                    <p:animMotion origin="layout" path="M -0.00013 -0.00023 L -0.00013 0.12731 C -0.00013 0.18472 -0.12474 0.25555 -0.22604 0.25555 L -0.45221 0.25555 " pathEditMode="relative" rAng="5400000" ptsTypes="AAAA">
                                      <p:cBhvr>
                                        <p:cTn id="47" dur="1000" fill="hold"/>
                                        <p:tgtEl>
                                          <p:spTgt spid="15"/>
                                        </p:tgtEl>
                                        <p:attrNameLst>
                                          <p:attrName>ppt_x</p:attrName>
                                          <p:attrName>ppt_y</p:attrName>
                                        </p:attrNameLst>
                                      </p:cBhvr>
                                      <p:rCtr x="-22604" y="12778"/>
                                    </p:animMotion>
                                  </p:childTnLst>
                                </p:cTn>
                              </p:par>
                              <p:par>
                                <p:cTn id="48" presetID="6" presetClass="emph" presetSubtype="0" fill="hold" nodeType="withEffect">
                                  <p:stCondLst>
                                    <p:cond delay="0"/>
                                  </p:stCondLst>
                                  <p:childTnLst>
                                    <p:animScale>
                                      <p:cBhvr>
                                        <p:cTn id="49" dur="1000" fill="hold"/>
                                        <p:tgtEl>
                                          <p:spTgt spid="15"/>
                                        </p:tgtEl>
                                      </p:cBhvr>
                                      <p:by x="150000" y="150000"/>
                                    </p:animScale>
                                  </p:childTnLst>
                                </p:cTn>
                              </p:par>
                            </p:childTnLst>
                          </p:cTn>
                        </p:par>
                        <p:par>
                          <p:cTn id="50" fill="hold">
                            <p:stCondLst>
                              <p:cond delay="1000"/>
                            </p:stCondLst>
                            <p:childTnLst>
                              <p:par>
                                <p:cTn id="51" presetID="10" presetClass="exit" presetSubtype="0" fill="hold" nodeType="afterEffect">
                                  <p:stCondLst>
                                    <p:cond delay="0"/>
                                  </p:stCondLst>
                                  <p:childTnLst>
                                    <p:animEffect transition="out" filter="fade">
                                      <p:cBhvr>
                                        <p:cTn id="52" dur="500"/>
                                        <p:tgtEl>
                                          <p:spTgt spid="12"/>
                                        </p:tgtEl>
                                      </p:cBhvr>
                                    </p:animEffect>
                                    <p:set>
                                      <p:cBhvr>
                                        <p:cTn id="53" dur="1" fill="hold">
                                          <p:stCondLst>
                                            <p:cond delay="499"/>
                                          </p:stCondLst>
                                        </p:cTn>
                                        <p:tgtEl>
                                          <p:spTgt spid="12"/>
                                        </p:tgtEl>
                                        <p:attrNameLst>
                                          <p:attrName>style.visibility</p:attrName>
                                        </p:attrNameLst>
                                      </p:cBhvr>
                                      <p:to>
                                        <p:strVal val="hidden"/>
                                      </p:to>
                                    </p:set>
                                  </p:childTnLst>
                                </p:cTn>
                              </p:par>
                              <p:par>
                                <p:cTn id="54" presetID="10" presetClass="exit" presetSubtype="0" fill="hold" nodeType="withEffect">
                                  <p:stCondLst>
                                    <p:cond delay="0"/>
                                  </p:stCondLst>
                                  <p:childTnLst>
                                    <p:animEffect transition="out" filter="fade">
                                      <p:cBhvr>
                                        <p:cTn id="55" dur="500"/>
                                        <p:tgtEl>
                                          <p:spTgt spid="18"/>
                                        </p:tgtEl>
                                      </p:cBhvr>
                                    </p:animEffect>
                                    <p:set>
                                      <p:cBhvr>
                                        <p:cTn id="56" dur="1" fill="hold">
                                          <p:stCondLst>
                                            <p:cond delay="499"/>
                                          </p:stCondLst>
                                        </p:cTn>
                                        <p:tgtEl>
                                          <p:spTgt spid="18"/>
                                        </p:tgtEl>
                                        <p:attrNameLst>
                                          <p:attrName>style.visibility</p:attrName>
                                        </p:attrNameLst>
                                      </p:cBhvr>
                                      <p:to>
                                        <p:strVal val="hidden"/>
                                      </p:to>
                                    </p:set>
                                  </p:childTnLst>
                                </p:cTn>
                              </p:par>
                            </p:childTnLst>
                          </p:cTn>
                        </p:par>
                        <p:par>
                          <p:cTn id="57" fill="hold">
                            <p:stCondLst>
                              <p:cond delay="1500"/>
                            </p:stCondLst>
                            <p:childTnLst>
                              <p:par>
                                <p:cTn id="58" presetID="10" presetClass="entr" presetSubtype="0" fill="hold" nodeType="after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500"/>
                                        <p:tgtEl>
                                          <p:spTgt spid="21"/>
                                        </p:tgtEl>
                                      </p:cBhvr>
                                    </p:animEffect>
                                  </p:childTnLst>
                                </p:cTn>
                              </p:par>
                            </p:childTnLst>
                          </p:cTn>
                        </p:par>
                        <p:par>
                          <p:cTn id="61" fill="hold">
                            <p:stCondLst>
                              <p:cond delay="2000"/>
                            </p:stCondLst>
                            <p:childTnLst>
                              <p:par>
                                <p:cTn id="62" presetID="10" presetClass="entr" presetSubtype="0" fill="hold" nodeType="after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C08ED0-3531-4227-972D-4DFAE204E2A2}"/>
              </a:ext>
            </a:extLst>
          </p:cNvPr>
          <p:cNvSpPr>
            <a:spLocks noGrp="1"/>
          </p:cNvSpPr>
          <p:nvPr>
            <p:ph type="title"/>
          </p:nvPr>
        </p:nvSpPr>
        <p:spPr/>
        <p:txBody>
          <a:bodyPr>
            <a:normAutofit/>
          </a:bodyPr>
          <a:lstStyle/>
          <a:p>
            <a:r>
              <a:rPr lang="es-419" dirty="0">
                <a:effectLst>
                  <a:outerShdw blurRad="38100" dist="38100" dir="2700000" algn="tl">
                    <a:srgbClr val="000000">
                      <a:alpha val="43137"/>
                    </a:srgbClr>
                  </a:outerShdw>
                </a:effectLst>
              </a:rPr>
              <a:t>Demostración</a:t>
            </a:r>
            <a:br>
              <a:rPr lang="pt-BR" b="0" i="0" dirty="0">
                <a:solidFill>
                  <a:srgbClr val="E8EAED"/>
                </a:solidFill>
                <a:effectLst/>
                <a:latin typeface="Roboto"/>
              </a:rPr>
            </a:br>
            <a:br>
              <a:rPr lang="pt-BR" b="0" i="0" dirty="0">
                <a:solidFill>
                  <a:srgbClr val="E8EAED"/>
                </a:solidFill>
                <a:effectLst/>
                <a:latin typeface="Roboto"/>
              </a:rPr>
            </a:br>
            <a:r>
              <a:rPr lang="es-ES" b="0" i="0" dirty="0">
                <a:solidFill>
                  <a:srgbClr val="E8EAED"/>
                </a:solidFill>
                <a:effectLst/>
                <a:latin typeface="Roboto"/>
              </a:rPr>
              <a:t>Vamos a revisar un diseño orientado a objetos</a:t>
            </a:r>
            <a:endParaRPr lang="pt-BR" dirty="0"/>
          </a:p>
        </p:txBody>
      </p:sp>
      <p:pic>
        <p:nvPicPr>
          <p:cNvPr id="1028" name="Picture 4" descr="Controle de nível automático.">
            <a:hlinkClick r:id="rId3" action="ppaction://hlinkfile"/>
            <a:extLst>
              <a:ext uri="{FF2B5EF4-FFF2-40B4-BE49-F238E27FC236}">
                <a16:creationId xmlns:a16="http://schemas.microsoft.com/office/drawing/2014/main" id="{9F46C268-12BE-4992-866A-B07E7E1454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8805" y="1653216"/>
            <a:ext cx="5715000" cy="3209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8871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F93AFC-80EF-42A0-BFF7-F585DB2CA10B}"/>
              </a:ext>
            </a:extLst>
          </p:cNvPr>
          <p:cNvSpPr>
            <a:spLocks noGrp="1"/>
          </p:cNvSpPr>
          <p:nvPr>
            <p:ph type="title"/>
          </p:nvPr>
        </p:nvSpPr>
        <p:spPr/>
        <p:txBody>
          <a:bodyPr/>
          <a:lstStyle/>
          <a:p>
            <a:r>
              <a:rPr lang="pt-BR" b="0" i="0" dirty="0">
                <a:solidFill>
                  <a:srgbClr val="E8EAED"/>
                </a:solidFill>
                <a:effectLst/>
                <a:latin typeface="Roboto"/>
              </a:rPr>
              <a:t>Paradigma orientado a objeto y sus pilares</a:t>
            </a:r>
            <a:endParaRPr lang="pt-BR" dirty="0"/>
          </a:p>
        </p:txBody>
      </p:sp>
      <p:sp>
        <p:nvSpPr>
          <p:cNvPr id="4" name="Espaço Reservado para Conteúdo 3">
            <a:extLst>
              <a:ext uri="{FF2B5EF4-FFF2-40B4-BE49-F238E27FC236}">
                <a16:creationId xmlns:a16="http://schemas.microsoft.com/office/drawing/2014/main" id="{7074D022-E6D9-400E-A52E-9F5593EE543B}"/>
              </a:ext>
            </a:extLst>
          </p:cNvPr>
          <p:cNvSpPr>
            <a:spLocks noGrp="1"/>
          </p:cNvSpPr>
          <p:nvPr>
            <p:ph idx="1"/>
          </p:nvPr>
        </p:nvSpPr>
        <p:spPr/>
        <p:txBody>
          <a:bodyPr/>
          <a:lstStyle/>
          <a:p>
            <a:r>
              <a:rPr lang="es-ES" b="1" dirty="0"/>
              <a:t>Abstracción: </a:t>
            </a:r>
            <a:r>
              <a:rPr lang="es-ES" dirty="0"/>
              <a:t>capacidad para representar elementos del mundo real de manera más general, controlando el nivel de detalle según la necesidad.</a:t>
            </a:r>
          </a:p>
          <a:p>
            <a:r>
              <a:rPr lang="es-ES" b="1" dirty="0"/>
              <a:t>Polimorfismo: </a:t>
            </a:r>
            <a:r>
              <a:rPr lang="es-ES" dirty="0"/>
              <a:t>el mismo método puede tomar diferentes "formas" (ejecutar diferentes rutinas de código), según el contexto al que se refiere. (Por ejemplo, el método </a:t>
            </a:r>
            <a:r>
              <a:rPr lang="es-ES" dirty="0" err="1"/>
              <a:t>TDMS.Read</a:t>
            </a:r>
            <a:r>
              <a:rPr lang="es-ES" dirty="0"/>
              <a:t> () ejecutará código distinto al método </a:t>
            </a:r>
            <a:r>
              <a:rPr lang="es-ES" dirty="0" err="1"/>
              <a:t>Excel.Read</a:t>
            </a:r>
            <a:r>
              <a:rPr lang="es-ES" dirty="0"/>
              <a:t> ())</a:t>
            </a:r>
          </a:p>
          <a:p>
            <a:r>
              <a:rPr lang="es-ES" b="1" dirty="0"/>
              <a:t>Encapsulación: </a:t>
            </a:r>
            <a:r>
              <a:rPr lang="es-ES" dirty="0"/>
              <a:t>el código de cliente no puede acceder a los datos internos de la clase. Además, algunos métodos más críticos (que manipulan datos de clase, por ejemplo) no se pueden llamar desde un código externo a clase.</a:t>
            </a:r>
          </a:p>
          <a:p>
            <a:r>
              <a:rPr lang="es-ES" b="1" dirty="0"/>
              <a:t>Herencia: </a:t>
            </a:r>
            <a:r>
              <a:rPr lang="es-ES" dirty="0"/>
              <a:t>es posible crear una jerarquía de clases y reutilizar códigos que son comunes a todas ellas, lo que también permite la extensión de métodos para satisfacer las necesidades específicas de su clase.</a:t>
            </a:r>
            <a:endParaRPr lang="pt-BR" dirty="0"/>
          </a:p>
        </p:txBody>
      </p:sp>
    </p:spTree>
    <p:extLst>
      <p:ext uri="{BB962C8B-B14F-4D97-AF65-F5344CB8AC3E}">
        <p14:creationId xmlns:p14="http://schemas.microsoft.com/office/powerpoint/2010/main" val="441436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m 7">
            <a:extLst>
              <a:ext uri="{FF2B5EF4-FFF2-40B4-BE49-F238E27FC236}">
                <a16:creationId xmlns:a16="http://schemas.microsoft.com/office/drawing/2014/main" id="{BCA242CE-DCDE-4F5F-90C7-6D981483527B}"/>
              </a:ext>
            </a:extLst>
          </p:cNvPr>
          <p:cNvPicPr>
            <a:picLocks noChangeAspect="1"/>
          </p:cNvPicPr>
          <p:nvPr/>
        </p:nvPicPr>
        <p:blipFill>
          <a:blip r:embed="rId3"/>
          <a:stretch>
            <a:fillRect/>
          </a:stretch>
        </p:blipFill>
        <p:spPr>
          <a:xfrm>
            <a:off x="3663765" y="786793"/>
            <a:ext cx="8087854" cy="4515480"/>
          </a:xfrm>
          <a:prstGeom prst="rect">
            <a:avLst/>
          </a:prstGeom>
        </p:spPr>
      </p:pic>
      <p:sp>
        <p:nvSpPr>
          <p:cNvPr id="2" name="Título 1">
            <a:extLst>
              <a:ext uri="{FF2B5EF4-FFF2-40B4-BE49-F238E27FC236}">
                <a16:creationId xmlns:a16="http://schemas.microsoft.com/office/drawing/2014/main" id="{15C08ED0-3531-4227-972D-4DFAE204E2A2}"/>
              </a:ext>
            </a:extLst>
          </p:cNvPr>
          <p:cNvSpPr>
            <a:spLocks noGrp="1"/>
          </p:cNvSpPr>
          <p:nvPr>
            <p:ph type="title"/>
          </p:nvPr>
        </p:nvSpPr>
        <p:spPr/>
        <p:txBody>
          <a:bodyPr>
            <a:normAutofit/>
          </a:bodyPr>
          <a:lstStyle/>
          <a:p>
            <a:r>
              <a:rPr lang="es-419" dirty="0">
                <a:effectLst>
                  <a:outerShdw blurRad="38100" dist="38100" dir="2700000" algn="tl">
                    <a:srgbClr val="000000">
                      <a:alpha val="43137"/>
                    </a:srgbClr>
                  </a:outerShdw>
                </a:effectLst>
              </a:rPr>
              <a:t>Demostración</a:t>
            </a:r>
            <a:br>
              <a:rPr lang="pt-BR" b="0" i="0" dirty="0">
                <a:solidFill>
                  <a:srgbClr val="E8EAED"/>
                </a:solidFill>
                <a:effectLst/>
                <a:latin typeface="Roboto"/>
              </a:rPr>
            </a:br>
            <a:br>
              <a:rPr lang="pt-BR" dirty="0">
                <a:solidFill>
                  <a:srgbClr val="E8EAED"/>
                </a:solidFill>
                <a:latin typeface="Roboto"/>
              </a:rPr>
            </a:br>
            <a:r>
              <a:rPr lang="pt-BR" dirty="0">
                <a:solidFill>
                  <a:srgbClr val="E8EAED"/>
                </a:solidFill>
                <a:latin typeface="Roboto"/>
              </a:rPr>
              <a:t>Paradigma orientado a objeto y sus pilares</a:t>
            </a:r>
            <a:endParaRPr lang="pt-BR" dirty="0"/>
          </a:p>
        </p:txBody>
      </p:sp>
      <p:pic>
        <p:nvPicPr>
          <p:cNvPr id="1026" name="Picture 2" descr="Linux-based controller mixes Atom SoC with Kintex-7 FPGA">
            <a:extLst>
              <a:ext uri="{FF2B5EF4-FFF2-40B4-BE49-F238E27FC236}">
                <a16:creationId xmlns:a16="http://schemas.microsoft.com/office/drawing/2014/main" id="{8C0C74F0-0C3C-4AE1-A179-DDE5D9D65B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1162" y="4817780"/>
            <a:ext cx="1796551" cy="96898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6ES7211-1BE40-0XB0 Siemens | Siemens S7-1200 PLC CPU - 6 (Digital Input, 2  switch as Analogue Input) Inputs, 4 (Digital Output, Relay Output) |  862-4455 | Bem-vindo a RS Online">
            <a:extLst>
              <a:ext uri="{FF2B5EF4-FFF2-40B4-BE49-F238E27FC236}">
                <a16:creationId xmlns:a16="http://schemas.microsoft.com/office/drawing/2014/main" id="{97BEA59B-B0E4-40BA-9AF1-5D49412ABB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8598" y="4749892"/>
            <a:ext cx="1101289" cy="120140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Uno R3 SMD CH340 - Eletrogate - Loja de Arduino \\ Robótica \\ Apostilas \\  Kits">
            <a:extLst>
              <a:ext uri="{FF2B5EF4-FFF2-40B4-BE49-F238E27FC236}">
                <a16:creationId xmlns:a16="http://schemas.microsoft.com/office/drawing/2014/main" id="{76A46824-35DB-4466-AD9E-FD4EFD0523C3}"/>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7833" r="90000">
                        <a14:foregroundMark x1="7833" y1="59000" x2="7833" y2="55333"/>
                        <a14:foregroundMark x1="8667" y1="54833" x2="8667" y2="55667"/>
                      </a14:backgroundRemoval>
                    </a14:imgEffect>
                  </a14:imgLayer>
                </a14:imgProps>
              </a:ext>
              <a:ext uri="{28A0092B-C50C-407E-A947-70E740481C1C}">
                <a14:useLocalDpi xmlns:a14="http://schemas.microsoft.com/office/drawing/2010/main" val="0"/>
              </a:ext>
            </a:extLst>
          </a:blip>
          <a:srcRect/>
          <a:stretch>
            <a:fillRect/>
          </a:stretch>
        </p:blipFill>
        <p:spPr bwMode="auto">
          <a:xfrm>
            <a:off x="3631907" y="4390235"/>
            <a:ext cx="1560262" cy="1560262"/>
          </a:xfrm>
          <a:prstGeom prst="rect">
            <a:avLst/>
          </a:prstGeom>
          <a:noFill/>
          <a:extLst>
            <a:ext uri="{909E8E84-426E-40DD-AFC4-6F175D3DCCD1}">
              <a14:hiddenFill xmlns:a14="http://schemas.microsoft.com/office/drawing/2010/main">
                <a:solidFill>
                  <a:srgbClr val="FFFFFF"/>
                </a:solidFill>
              </a14:hiddenFill>
            </a:ext>
          </a:extLst>
        </p:spPr>
      </p:pic>
      <p:sp>
        <p:nvSpPr>
          <p:cNvPr id="9" name="AutoShape 6" descr="OPC Server - Yaskawa">
            <a:extLst>
              <a:ext uri="{FF2B5EF4-FFF2-40B4-BE49-F238E27FC236}">
                <a16:creationId xmlns:a16="http://schemas.microsoft.com/office/drawing/2014/main" id="{44D6EEE5-3EF8-4CA8-8B62-344EF675101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pic>
        <p:nvPicPr>
          <p:cNvPr id="1032" name="Picture 8" descr="OPC Server - Yaskawa">
            <a:extLst>
              <a:ext uri="{FF2B5EF4-FFF2-40B4-BE49-F238E27FC236}">
                <a16:creationId xmlns:a16="http://schemas.microsoft.com/office/drawing/2014/main" id="{7678141B-5B7D-4F20-97DA-2760A189347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54493" y="4817780"/>
            <a:ext cx="1291980" cy="9689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4911360"/>
      </p:ext>
    </p:extLst>
  </p:cSld>
  <p:clrMapOvr>
    <a:masterClrMapping/>
  </p:clrMapOvr>
</p:sld>
</file>

<file path=ppt/theme/theme1.xml><?xml version="1.0" encoding="utf-8"?>
<a:theme xmlns:a="http://schemas.openxmlformats.org/drawingml/2006/main" name="Quadr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3439</TotalTime>
  <Words>1712</Words>
  <Application>Microsoft Office PowerPoint</Application>
  <PresentationFormat>Widescreen</PresentationFormat>
  <Paragraphs>171</Paragraphs>
  <Slides>28</Slides>
  <Notes>18</Notes>
  <HiddenSlides>1</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28</vt:i4>
      </vt:variant>
    </vt:vector>
  </HeadingPairs>
  <TitlesOfParts>
    <vt:vector size="35" baseType="lpstr">
      <vt:lpstr>-apple-system</vt:lpstr>
      <vt:lpstr>gilroy</vt:lpstr>
      <vt:lpstr>Roboto</vt:lpstr>
      <vt:lpstr>Calibri</vt:lpstr>
      <vt:lpstr>Corbel</vt:lpstr>
      <vt:lpstr>Wingdings 2</vt:lpstr>
      <vt:lpstr>Quadro</vt:lpstr>
      <vt:lpstr>Introducción a la Programación Orientada a Objetos (OOP) en LabVIEW</vt:lpstr>
      <vt:lpstr>Quién soy yo?</vt:lpstr>
      <vt:lpstr>Objetivo</vt:lpstr>
      <vt:lpstr>Agenda</vt:lpstr>
      <vt:lpstr>Básico de OOP</vt:lpstr>
      <vt:lpstr>Paradigma orientado a objeto y sus pilares</vt:lpstr>
      <vt:lpstr>Demostración  Vamos a revisar un diseño orientado a objetos</vt:lpstr>
      <vt:lpstr>Paradigma orientado a objeto y sus pilares</vt:lpstr>
      <vt:lpstr>Demostración  Paradigma orientado a objeto y sus pilares</vt:lpstr>
      <vt:lpstr>Clases y Objetos </vt:lpstr>
      <vt:lpstr>Atributos y métodos</vt:lpstr>
      <vt:lpstr>Demostración  Vamos a crear una clase de LabVIEW simple para un DMM</vt:lpstr>
      <vt:lpstr>Relaciones entre clases</vt:lpstr>
      <vt:lpstr>Relaciones entre clases</vt:lpstr>
      <vt:lpstr>Relaciones entre clases</vt:lpstr>
      <vt:lpstr>Relaciones entre clases</vt:lpstr>
      <vt:lpstr>Demostración  Relaciones entre clases</vt:lpstr>
      <vt:lpstr>Demostración  Relaciones entre clases</vt:lpstr>
      <vt:lpstr>Ideas / ejemplos de proyectos en LabVIEW</vt:lpstr>
      <vt:lpstr>Simple API</vt:lpstr>
      <vt:lpstr>Console Wrapper API</vt:lpstr>
      <vt:lpstr>Hardware Abstraction Layer</vt:lpstr>
      <vt:lpstr>Conclusiones</vt:lpstr>
      <vt:lpstr>Conclusiones</vt:lpstr>
      <vt:lpstr>Referencias de estudio</vt:lpstr>
      <vt:lpstr>¿Por dónde comienzo a estudiar?</vt:lpstr>
      <vt:lpstr>Preguntas?</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Introdução à programação Orientada a Objetos (OOP) em LabVIEW.</dc:title>
  <dc:creator>Felipe Flores</dc:creator>
  <cp:lastModifiedBy>Felipe Flores</cp:lastModifiedBy>
  <cp:revision>66</cp:revision>
  <dcterms:created xsi:type="dcterms:W3CDTF">2020-11-30T18:53:48Z</dcterms:created>
  <dcterms:modified xsi:type="dcterms:W3CDTF">2020-12-08T18:00:40Z</dcterms:modified>
</cp:coreProperties>
</file>

<file path=docProps/thumbnail.jpeg>
</file>